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7" r:id="rId5"/>
    <p:sldId id="267" r:id="rId6"/>
    <p:sldId id="268" r:id="rId7"/>
    <p:sldId id="278" r:id="rId8"/>
    <p:sldId id="269" r:id="rId9"/>
    <p:sldId id="270" r:id="rId10"/>
    <p:sldId id="279" r:id="rId11"/>
    <p:sldId id="271" r:id="rId12"/>
    <p:sldId id="272" r:id="rId13"/>
    <p:sldId id="273" r:id="rId14"/>
    <p:sldId id="282" r:id="rId15"/>
    <p:sldId id="274" r:id="rId16"/>
    <p:sldId id="275" r:id="rId17"/>
    <p:sldId id="284" r:id="rId18"/>
    <p:sldId id="266" r:id="rId19"/>
    <p:sldId id="281" r:id="rId20"/>
    <p:sldId id="276" r:id="rId21"/>
    <p:sldId id="280" r:id="rId22"/>
    <p:sldId id="277" r:id="rId23"/>
  </p:sldIdLst>
  <p:sldSz cx="12192000" cy="6858000"/>
  <p:notesSz cx="6858000" cy="9144000"/>
  <p:embeddedFontLst>
    <p:embeddedFont>
      <p:font typeface="Cambria Math" panose="02040503050406030204" pitchFamily="18" charset="0"/>
      <p:regular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vj6fRtDpLllcqs/YiiK7jAVc2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D8F"/>
    <a:srgbClr val="FD01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7"/>
    <p:restoredTop sz="79158"/>
  </p:normalViewPr>
  <p:slideViewPr>
    <p:cSldViewPr snapToGrid="0">
      <p:cViewPr varScale="1">
        <p:scale>
          <a:sx n="126" d="100"/>
          <a:sy n="126" d="100"/>
        </p:scale>
        <p:origin x="1232"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88ac3939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Hi everyone, I’m </a:t>
            </a:r>
            <a:r>
              <a:rPr lang="en-US" dirty="0" err="1"/>
              <a:t>Junwei</a:t>
            </a:r>
            <a:r>
              <a:rPr lang="en-US" dirty="0"/>
              <a:t> from Tencent. </a:t>
            </a:r>
          </a:p>
          <a:p>
            <a:pPr marL="0" lvl="0" indent="0" algn="l" rtl="0">
              <a:lnSpc>
                <a:spcPct val="100000"/>
              </a:lnSpc>
              <a:spcBef>
                <a:spcPts val="0"/>
              </a:spcBef>
              <a:spcAft>
                <a:spcPts val="0"/>
              </a:spcAft>
              <a:buSzPts val="1100"/>
              <a:buNone/>
            </a:pPr>
            <a:r>
              <a:rPr lang="en-US" dirty="0"/>
              <a:t>I’m going to present our paper: Ads </a:t>
            </a:r>
            <a:r>
              <a:rPr lang="en-US" dirty="0" err="1"/>
              <a:t>Recommendaiton</a:t>
            </a:r>
            <a:r>
              <a:rPr lang="en-US" dirty="0"/>
              <a:t> in a Collapsed and Entangled World.</a:t>
            </a:r>
            <a:endParaRPr dirty="0"/>
          </a:p>
        </p:txBody>
      </p:sp>
      <p:sp>
        <p:nvSpPr>
          <p:cNvPr id="92" name="Google Shape;92;g2588ac3939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paradigm</a:t>
            </a:r>
            <a:r>
              <a:rPr lang="zh-CN" altLang="en-US" dirty="0"/>
              <a:t> </a:t>
            </a:r>
            <a:r>
              <a:rPr lang="en-US" altLang="zh-CN" dirty="0"/>
              <a:t>can</a:t>
            </a:r>
            <a:r>
              <a:rPr lang="zh-CN" altLang="en-US" dirty="0"/>
              <a:t> </a:t>
            </a:r>
            <a:r>
              <a:rPr lang="en-US" altLang="zh-CN" dirty="0"/>
              <a:t>be</a:t>
            </a:r>
            <a:r>
              <a:rPr lang="zh-CN" altLang="en-US" dirty="0"/>
              <a:t> </a:t>
            </a:r>
            <a:r>
              <a:rPr lang="en-US" altLang="zh-CN" dirty="0"/>
              <a:t>applied</a:t>
            </a:r>
            <a:r>
              <a:rPr lang="zh-CN" altLang="en-US" dirty="0"/>
              <a:t> </a:t>
            </a:r>
            <a:r>
              <a:rPr lang="en-US" altLang="zh-CN" dirty="0"/>
              <a:t>to</a:t>
            </a:r>
            <a:r>
              <a:rPr lang="zh-CN" altLang="en-US" dirty="0"/>
              <a:t> </a:t>
            </a:r>
            <a:r>
              <a:rPr lang="en-US" altLang="zh-CN" dirty="0"/>
              <a:t>all</a:t>
            </a:r>
            <a:r>
              <a:rPr lang="zh-CN" altLang="en-US" dirty="0"/>
              <a:t> </a:t>
            </a:r>
            <a:r>
              <a:rPr lang="en-US" altLang="zh-CN" dirty="0"/>
              <a:t>existing</a:t>
            </a:r>
            <a:r>
              <a:rPr lang="zh-CN" altLang="en-US" dirty="0"/>
              <a:t> </a:t>
            </a:r>
            <a:r>
              <a:rPr lang="en-US" altLang="zh-CN" dirty="0"/>
              <a:t>CTR</a:t>
            </a:r>
            <a:r>
              <a:rPr lang="zh-CN" altLang="en-US" dirty="0"/>
              <a:t> </a:t>
            </a:r>
            <a:r>
              <a:rPr lang="en-US" altLang="zh-CN" dirty="0"/>
              <a:t>models,</a:t>
            </a:r>
            <a:r>
              <a:rPr lang="zh-CN" altLang="en-US" dirty="0"/>
              <a:t> </a:t>
            </a:r>
            <a:r>
              <a:rPr lang="en-US" altLang="zh-CN" dirty="0"/>
              <a:t>including</a:t>
            </a:r>
            <a:r>
              <a:rPr lang="zh-CN" altLang="en-US" dirty="0"/>
              <a:t> </a:t>
            </a:r>
            <a:r>
              <a:rPr lang="en-US" altLang="zh-CN" dirty="0"/>
              <a:t>DNN,</a:t>
            </a:r>
            <a:r>
              <a:rPr lang="zh-CN" altLang="en-US" dirty="0"/>
              <a:t> </a:t>
            </a:r>
            <a:r>
              <a:rPr lang="en-US" altLang="zh-CN" dirty="0"/>
              <a:t>IPNN,</a:t>
            </a:r>
            <a:r>
              <a:rPr lang="zh-CN" altLang="en-US" dirty="0"/>
              <a:t> </a:t>
            </a:r>
            <a:r>
              <a:rPr lang="en-US" altLang="zh-CN" dirty="0"/>
              <a:t>NFM,</a:t>
            </a:r>
            <a:r>
              <a:rPr lang="zh-CN" altLang="en-US" dirty="0"/>
              <a:t> </a:t>
            </a:r>
            <a:r>
              <a:rPr lang="en-US" altLang="zh-CN" dirty="0" err="1"/>
              <a:t>xDeepFM</a:t>
            </a:r>
            <a:r>
              <a:rPr lang="en-US" altLang="zh-CN" dirty="0"/>
              <a:t>,</a:t>
            </a:r>
            <a:r>
              <a:rPr lang="zh-CN" altLang="en-US" dirty="0"/>
              <a:t> </a:t>
            </a:r>
            <a:r>
              <a:rPr lang="en-US" altLang="zh-CN" dirty="0"/>
              <a:t>DCN</a:t>
            </a:r>
            <a:r>
              <a:rPr lang="zh-CN" altLang="en-US" dirty="0"/>
              <a:t> </a:t>
            </a:r>
            <a:r>
              <a:rPr lang="en-US" altLang="zh-CN" dirty="0"/>
              <a:t>V2</a:t>
            </a:r>
            <a:r>
              <a:rPr lang="zh-CN" altLang="en-US" dirty="0"/>
              <a:t> </a:t>
            </a:r>
            <a:r>
              <a:rPr lang="en-US" altLang="zh-CN" dirty="0"/>
              <a:t>and</a:t>
            </a:r>
            <a:r>
              <a:rPr lang="zh-CN" altLang="en-US" dirty="0"/>
              <a:t> </a:t>
            </a:r>
            <a:r>
              <a:rPr lang="en-US" altLang="zh-CN" dirty="0" err="1"/>
              <a:t>FinalMLP</a:t>
            </a:r>
            <a:r>
              <a:rPr lang="en-US" altLang="zh-CN"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Comprehensive</a:t>
            </a:r>
            <a:r>
              <a:rPr lang="zh-CN" altLang="en-US" dirty="0"/>
              <a:t> </a:t>
            </a:r>
            <a:r>
              <a:rPr lang="en-US" altLang="zh-CN" dirty="0"/>
              <a:t>experiment</a:t>
            </a:r>
            <a:r>
              <a:rPr lang="zh-CN" altLang="en-US" dirty="0"/>
              <a:t> </a:t>
            </a:r>
            <a:r>
              <a:rPr lang="en-US" altLang="zh-CN" dirty="0"/>
              <a:t>results</a:t>
            </a:r>
            <a:r>
              <a:rPr lang="zh-CN" altLang="en-US" dirty="0"/>
              <a:t> </a:t>
            </a:r>
            <a:r>
              <a:rPr lang="en-US" altLang="zh-CN" dirty="0"/>
              <a:t>show</a:t>
            </a:r>
            <a:r>
              <a:rPr lang="zh-CN" altLang="en-US" dirty="0"/>
              <a:t> </a:t>
            </a:r>
            <a:r>
              <a:rPr lang="en-US" altLang="zh-CN" dirty="0"/>
              <a:t>that</a:t>
            </a:r>
            <a:r>
              <a:rPr lang="zh-CN" altLang="en-US" dirty="0"/>
              <a:t> </a:t>
            </a:r>
            <a:r>
              <a:rPr lang="en-US" altLang="zh-CN" dirty="0"/>
              <a:t>our</a:t>
            </a:r>
            <a:r>
              <a:rPr lang="zh-CN" altLang="en-US" dirty="0"/>
              <a:t> </a:t>
            </a:r>
            <a:r>
              <a:rPr lang="en-US" altLang="zh-CN" dirty="0"/>
              <a:t>paradigm</a:t>
            </a:r>
            <a:r>
              <a:rPr lang="zh-CN" altLang="en-US" dirty="0"/>
              <a:t> </a:t>
            </a:r>
            <a:r>
              <a:rPr lang="en-US" altLang="zh-CN" dirty="0"/>
              <a:t>successfully</a:t>
            </a:r>
            <a:r>
              <a:rPr lang="zh-CN" altLang="en-US" dirty="0"/>
              <a:t> </a:t>
            </a:r>
            <a:r>
              <a:rPr lang="en-US" altLang="zh-CN" dirty="0"/>
              <a:t>achieves</a:t>
            </a:r>
            <a:r>
              <a:rPr lang="zh-CN" altLang="en-US" dirty="0"/>
              <a:t> </a:t>
            </a:r>
            <a:r>
              <a:rPr lang="en-US" altLang="zh-CN" dirty="0"/>
              <a:t>model</a:t>
            </a:r>
            <a:r>
              <a:rPr lang="zh-CN" altLang="en-US" dirty="0"/>
              <a:t> </a:t>
            </a:r>
            <a:r>
              <a:rPr lang="en-US" altLang="zh-CN" dirty="0"/>
              <a:t>scale</a:t>
            </a:r>
            <a:r>
              <a:rPr lang="zh-CN" altLang="en-US" dirty="0"/>
              <a:t> </a:t>
            </a:r>
            <a:r>
              <a:rPr lang="en-US" altLang="zh-CN" dirty="0"/>
              <a:t>up</a:t>
            </a:r>
            <a:r>
              <a:rPr lang="zh-CN" altLang="en-US" dirty="0"/>
              <a:t> </a:t>
            </a:r>
            <a:r>
              <a:rPr lang="en-US" altLang="zh-CN" dirty="0"/>
              <a:t>on</a:t>
            </a:r>
            <a:r>
              <a:rPr lang="zh-CN" altLang="en-US" dirty="0"/>
              <a:t> </a:t>
            </a:r>
            <a:r>
              <a:rPr lang="en-US" altLang="zh-CN" dirty="0"/>
              <a:t>all</a:t>
            </a:r>
            <a:r>
              <a:rPr lang="zh-CN" altLang="en-US" dirty="0"/>
              <a:t> </a:t>
            </a:r>
            <a:r>
              <a:rPr lang="en-US" altLang="zh-CN" dirty="0"/>
              <a:t>these</a:t>
            </a:r>
            <a:r>
              <a:rPr lang="zh-CN" altLang="en-US" dirty="0"/>
              <a:t> </a:t>
            </a:r>
            <a:r>
              <a:rPr lang="en-US" altLang="zh-CN" dirty="0"/>
              <a:t>6</a:t>
            </a:r>
            <a:r>
              <a:rPr lang="zh-CN" altLang="en-US" dirty="0"/>
              <a:t> </a:t>
            </a:r>
            <a:r>
              <a:rPr lang="en-US" altLang="zh-CN" dirty="0"/>
              <a:t>approaches,</a:t>
            </a:r>
            <a:r>
              <a:rPr lang="zh-CN" altLang="en-US" dirty="0"/>
              <a:t> </a:t>
            </a:r>
            <a:r>
              <a:rPr lang="en-US" altLang="zh-CN" dirty="0"/>
              <a:t>that</a:t>
            </a:r>
            <a:r>
              <a:rPr lang="zh-CN" altLang="en-US" dirty="0"/>
              <a:t> </a:t>
            </a:r>
            <a:r>
              <a:rPr lang="en-US" altLang="zh-CN" dirty="0"/>
              <a:t>is,</a:t>
            </a:r>
            <a:r>
              <a:rPr lang="zh-CN" altLang="en-US" dirty="0"/>
              <a:t> </a:t>
            </a:r>
            <a:r>
              <a:rPr lang="en-US" altLang="zh-CN" dirty="0"/>
              <a:t>the</a:t>
            </a:r>
            <a:r>
              <a:rPr lang="zh-CN" altLang="en-US" dirty="0"/>
              <a:t> </a:t>
            </a:r>
            <a:r>
              <a:rPr lang="en-US" altLang="zh-CN" dirty="0"/>
              <a:t>more</a:t>
            </a:r>
            <a:r>
              <a:rPr lang="zh-CN" altLang="en-US" dirty="0"/>
              <a:t> </a:t>
            </a:r>
            <a:r>
              <a:rPr lang="en-US" altLang="zh-CN" dirty="0"/>
              <a:t>parameters,</a:t>
            </a:r>
            <a:r>
              <a:rPr lang="zh-CN" altLang="en-US" dirty="0"/>
              <a:t> </a:t>
            </a:r>
            <a:r>
              <a:rPr lang="en-US" altLang="zh-CN" dirty="0"/>
              <a:t>the</a:t>
            </a:r>
            <a:r>
              <a:rPr lang="zh-CN" altLang="en-US" dirty="0"/>
              <a:t> </a:t>
            </a:r>
            <a:r>
              <a:rPr lang="en-US" altLang="zh-CN" dirty="0"/>
              <a:t>better</a:t>
            </a:r>
            <a:r>
              <a:rPr lang="zh-CN" altLang="en-US" dirty="0"/>
              <a:t> </a:t>
            </a:r>
            <a:r>
              <a:rPr lang="en-US" altLang="zh-CN" dirty="0"/>
              <a:t>performance.</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560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2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Modern recommendation systems tend to model multiple tasks or scenarios in one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there may be conflicting user interests across these tasks.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show an example. </a:t>
            </a:r>
          </a:p>
          <a:p>
            <a:pPr marL="0" lvl="0" indent="0" algn="l" rtl="0">
              <a:spcBef>
                <a:spcPts val="0"/>
              </a:spcBef>
              <a:spcAft>
                <a:spcPts val="0"/>
              </a:spcAft>
              <a:buNone/>
            </a:pPr>
            <a:r>
              <a:rPr lang="en-US" dirty="0"/>
              <a:t>We consider two tasks Like and Finish, and we select a</a:t>
            </a:r>
            <a:r>
              <a:rPr kumimoji="1" lang="en-US" altLang="zh-CN" dirty="0"/>
              <a:t> set of (user, item) pairs with </a:t>
            </a:r>
            <a:r>
              <a:rPr kumimoji="1" lang="en-US" altLang="zh-CN" dirty="0">
                <a:solidFill>
                  <a:srgbClr val="FF0000"/>
                </a:solidFill>
              </a:rPr>
              <a:t>conflicting embedding distance</a:t>
            </a:r>
            <a:r>
              <a:rPr kumimoji="1" lang="en-US" altLang="zh-CN" dirty="0">
                <a:solidFill>
                  <a:srgbClr val="C00000"/>
                </a:solidFill>
              </a:rPr>
              <a:t> </a:t>
            </a:r>
            <a:r>
              <a:rPr kumimoji="1" lang="en-US" altLang="zh-CN" dirty="0"/>
              <a:t>(interest) according two individual tasks’ embeddings.</a:t>
            </a:r>
          </a:p>
          <a:p>
            <a:pPr marL="0" lvl="0" indent="0" algn="l" rtl="0">
              <a:spcBef>
                <a:spcPts val="0"/>
              </a:spcBef>
              <a:spcAft>
                <a:spcPts val="0"/>
              </a:spcAft>
              <a:buNone/>
            </a:pPr>
            <a:r>
              <a:rPr kumimoji="1" lang="en-US" dirty="0"/>
              <a:t>That is, we select a set of </a:t>
            </a:r>
            <a:r>
              <a:rPr kumimoji="1" lang="en-US" altLang="zh-CN" dirty="0"/>
              <a:t>(user, item) pairs whose embedding distance is low in task Like, and high in task finish.</a:t>
            </a:r>
          </a:p>
          <a:p>
            <a:pPr marL="0" lvl="0" indent="0" algn="l" rtl="0">
              <a:spcBef>
                <a:spcPts val="0"/>
              </a:spcBef>
              <a:spcAft>
                <a:spcPts val="0"/>
              </a:spcAft>
              <a:buNone/>
            </a:pPr>
            <a:endParaRPr kumimoji="1" lang="en-US" dirty="0"/>
          </a:p>
          <a:p>
            <a:pPr marL="0" lvl="0" indent="0" algn="l" rtl="0">
              <a:spcBef>
                <a:spcPts val="0"/>
              </a:spcBef>
              <a:spcAft>
                <a:spcPts val="0"/>
              </a:spcAft>
              <a:buNone/>
            </a:pPr>
            <a:r>
              <a:rPr kumimoji="1" lang="en-US" dirty="0"/>
              <a:t>We then check their distance in shared-embedding MTL methods such as PLE.</a:t>
            </a:r>
          </a:p>
          <a:p>
            <a:pPr marL="0" lvl="0" indent="0" algn="l" rtl="0">
              <a:spcBef>
                <a:spcPts val="0"/>
              </a:spcBef>
              <a:spcAft>
                <a:spcPts val="0"/>
              </a:spcAft>
              <a:buNone/>
            </a:pPr>
            <a:r>
              <a:rPr kumimoji="1" lang="en-US" dirty="0"/>
              <a:t>Surprisingly, we found it’s still dominated by one task, Finish here.</a:t>
            </a:r>
          </a:p>
          <a:p>
            <a:pPr marL="0" lvl="0" indent="0" algn="l" rtl="0">
              <a:spcBef>
                <a:spcPts val="0"/>
              </a:spcBef>
              <a:spcAft>
                <a:spcPts val="0"/>
              </a:spcAft>
              <a:buNone/>
            </a:pPr>
            <a:endParaRPr kumimoji="1" lang="en-US" dirty="0"/>
          </a:p>
          <a:p>
            <a:pPr marL="0" lvl="0" indent="0" algn="l" rtl="0">
              <a:spcBef>
                <a:spcPts val="0"/>
              </a:spcBef>
              <a:spcAft>
                <a:spcPts val="0"/>
              </a:spcAft>
              <a:buNone/>
            </a:pPr>
            <a:r>
              <a:rPr kumimoji="1" lang="en-US" dirty="0"/>
              <a:t>To disentangle such interest entanglement, we propose STEM, to learn task-specific embedding tables. </a:t>
            </a:r>
          </a:p>
          <a:p>
            <a:pPr marL="0" lvl="0" indent="0" algn="l" rtl="0">
              <a:spcBef>
                <a:spcPts val="0"/>
              </a:spcBef>
              <a:spcAft>
                <a:spcPts val="0"/>
              </a:spcAft>
              <a:buNone/>
            </a:pPr>
            <a:endParaRPr kumimoji="1" lang="en-US" dirty="0"/>
          </a:p>
          <a:p>
            <a:pPr marL="0" lvl="0" indent="0" algn="l" rtl="0">
              <a:spcBef>
                <a:spcPts val="0"/>
              </a:spcBef>
              <a:spcAft>
                <a:spcPts val="0"/>
              </a:spcAft>
              <a:buNone/>
            </a:pPr>
            <a:r>
              <a:rPr kumimoji="1" lang="en-US" dirty="0"/>
              <a:t>That is, each task has its own independent embedding tables, optimized only by the gradient from its samples.</a:t>
            </a:r>
          </a:p>
          <a:p>
            <a:pPr marL="0" lvl="0" indent="0" algn="l" rtl="0">
              <a:spcBef>
                <a:spcPts val="0"/>
              </a:spcBef>
              <a:spcAft>
                <a:spcPts val="0"/>
              </a:spcAft>
              <a:buNone/>
            </a:pPr>
            <a:r>
              <a:rPr kumimoji="1" lang="en-US" dirty="0"/>
              <a:t>We can see each task’s embedding table successfully captures its distinct interest.</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97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practice, when there are many tasks, learning one independent embedding table for each task is unacceptable.</a:t>
            </a:r>
          </a:p>
          <a:p>
            <a:pPr marL="0" lvl="0" indent="0" algn="l" rtl="0">
              <a:spcBef>
                <a:spcPts val="0"/>
              </a:spcBef>
              <a:spcAft>
                <a:spcPts val="0"/>
              </a:spcAft>
              <a:buNone/>
            </a:pPr>
            <a:r>
              <a:rPr lang="en-US" dirty="0"/>
              <a:t>Instead, we propose a novel </a:t>
            </a:r>
            <a:r>
              <a:rPr kumimoji="1" lang="en-US" altLang="zh-CN" dirty="0">
                <a:solidFill>
                  <a:schemeClr val="tx1"/>
                </a:solidFill>
              </a:rPr>
              <a:t>Asymmetric Multiple-Embedding paradigm, that is, we only learned a fixed number of embedding table, each with a different embedding dimension to disentangle them.</a:t>
            </a:r>
          </a:p>
          <a:p>
            <a:pPr marL="0" lvl="0" indent="0" algn="l" rtl="0">
              <a:spcBef>
                <a:spcPts val="0"/>
              </a:spcBef>
              <a:spcAft>
                <a:spcPts val="0"/>
              </a:spcAft>
              <a:buNone/>
            </a:pPr>
            <a:r>
              <a:rPr kumimoji="1" lang="en-US" dirty="0">
                <a:solidFill>
                  <a:schemeClr val="tx1"/>
                </a:solidFill>
              </a:rPr>
              <a:t>Another possible disentanglement approach is to introduce a disentangle loss upon these embedding tables.</a:t>
            </a:r>
          </a:p>
          <a:p>
            <a:pPr marL="0" lvl="0" indent="0" algn="l" rtl="0">
              <a:spcBef>
                <a:spcPts val="0"/>
              </a:spcBef>
              <a:spcAft>
                <a:spcPts val="0"/>
              </a:spcAft>
              <a:buNone/>
            </a:pPr>
            <a:endParaRPr kumimoji="1" lang="en-US" dirty="0">
              <a:solidFill>
                <a:schemeClr val="tx1"/>
              </a:solidFill>
            </a:endParaRPr>
          </a:p>
          <a:p>
            <a:pPr marL="0" lvl="0" indent="0" algn="l" rtl="0">
              <a:spcBef>
                <a:spcPts val="0"/>
              </a:spcBef>
              <a:spcAft>
                <a:spcPts val="0"/>
              </a:spcAft>
              <a:buNone/>
            </a:pPr>
            <a:r>
              <a:rPr kumimoji="1" lang="en-US" dirty="0">
                <a:solidFill>
                  <a:schemeClr val="tx1"/>
                </a:solidFill>
              </a:rPr>
              <a:t>Besides, we also apply STEM for auxiliary learning, that is, to enhance the performance of a target task with the knowledge from other tasks.</a:t>
            </a:r>
          </a:p>
          <a:p>
            <a:pPr marL="0" lvl="0" indent="0" algn="l" rtl="0">
              <a:spcBef>
                <a:spcPts val="0"/>
              </a:spcBef>
              <a:spcAft>
                <a:spcPts val="0"/>
              </a:spcAft>
              <a:buNone/>
            </a:pPr>
            <a:r>
              <a:rPr kumimoji="1" lang="en-US" dirty="0">
                <a:solidFill>
                  <a:schemeClr val="tx1"/>
                </a:solidFill>
              </a:rPr>
              <a:t>Due to time limit, we’ll skip it here.</a:t>
            </a:r>
          </a:p>
          <a:p>
            <a:pPr marL="0" lvl="0" indent="0" algn="l" rtl="0">
              <a:spcBef>
                <a:spcPts val="0"/>
              </a:spcBef>
              <a:spcAft>
                <a:spcPts val="0"/>
              </a:spcAft>
              <a:buNone/>
            </a:pPr>
            <a:endParaRPr kumimoji="1" lang="en-US" dirty="0">
              <a:solidFill>
                <a:schemeClr val="tx1"/>
              </a:solidFill>
            </a:endParaRPr>
          </a:p>
          <a:p>
            <a:pPr marL="0" lvl="0" indent="0" algn="l" rtl="0">
              <a:spcBef>
                <a:spcPts val="0"/>
              </a:spcBef>
              <a:spcAft>
                <a:spcPts val="0"/>
              </a:spcAft>
              <a:buNone/>
            </a:pPr>
            <a:r>
              <a:rPr kumimoji="1" lang="en-US" dirty="0">
                <a:solidFill>
                  <a:schemeClr val="tx1"/>
                </a:solidFill>
              </a:rPr>
              <a:t>Please note there are difference between the above mentioned paradigms so far.</a:t>
            </a:r>
          </a:p>
          <a:p>
            <a:pPr marL="0" lvl="0" indent="0" algn="l" rtl="0">
              <a:spcBef>
                <a:spcPts val="0"/>
              </a:spcBef>
              <a:spcAft>
                <a:spcPts val="0"/>
              </a:spcAft>
              <a:buNone/>
            </a:pPr>
            <a:r>
              <a:rPr kumimoji="1" lang="en-US" dirty="0">
                <a:solidFill>
                  <a:schemeClr val="tx1"/>
                </a:solidFill>
              </a:rPr>
              <a:t>The Multi-Embedding paradigm is mainly for single-task learning, and it aims to tackle the dimensional collapse challenge.</a:t>
            </a:r>
          </a:p>
          <a:p>
            <a:pPr marL="0" lvl="0" indent="0" algn="l" rtl="0">
              <a:spcBef>
                <a:spcPts val="0"/>
              </a:spcBef>
              <a:spcAft>
                <a:spcPts val="0"/>
              </a:spcAft>
              <a:buNone/>
            </a:pPr>
            <a:r>
              <a:rPr kumimoji="1" lang="en-US" dirty="0">
                <a:solidFill>
                  <a:schemeClr val="tx1"/>
                </a:solidFill>
              </a:rPr>
              <a:t>While STEM and AME is for multi-task learning, tackling the interest entanglement challenge.</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2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74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mentioned in the beginning, several methods in this work are already published as individual papers, and here is the information of these papers.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Right is the QR for our analysis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Any Questions?</a:t>
            </a:r>
          </a:p>
        </p:txBody>
      </p:sp>
      <p:sp>
        <p:nvSpPr>
          <p:cNvPr id="183" name="Google Shape;1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5761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introduce several model training techniques to handle various challenges.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use auxiliary ranking loss in addition to the binary Cross-Entropy loss to resolve the gradient vanishing of negative samples.</a:t>
            </a:r>
          </a:p>
          <a:p>
            <a:pPr marL="0" lvl="0" indent="0" algn="l" rtl="0">
              <a:spcBef>
                <a:spcPts val="0"/>
              </a:spcBef>
              <a:spcAft>
                <a:spcPts val="0"/>
              </a:spcAft>
              <a:buNone/>
            </a:pPr>
            <a:r>
              <a:rPr lang="en-US" dirty="0"/>
              <a:t>We use Inverse Propensity Weighting to reduce the repeated exposure of ads.</a:t>
            </a:r>
          </a:p>
          <a:p>
            <a:pPr marL="0" lvl="0" indent="0" algn="l" rtl="0">
              <a:spcBef>
                <a:spcPts val="0"/>
              </a:spcBef>
              <a:spcAft>
                <a:spcPts val="0"/>
              </a:spcAft>
              <a:buNone/>
            </a:pPr>
            <a:r>
              <a:rPr lang="en-US" dirty="0"/>
              <a:t>We employ real-time online learning for both click prediction and conversion prediction, and tackles the delayed feedback issue.</a:t>
            </a:r>
          </a:p>
          <a:p>
            <a:pPr marL="0" lvl="0" indent="0" algn="l" rtl="0">
              <a:spcBef>
                <a:spcPts val="0"/>
              </a:spcBef>
              <a:spcAft>
                <a:spcPts val="0"/>
              </a:spcAft>
              <a:buNone/>
            </a:pPr>
            <a:r>
              <a:rPr lang="en-US" dirty="0"/>
              <a:t>We use Gaussian Process for exploitation and exploration.</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95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an overview of the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talk about three main challenges in recommendation: how to preserve the priors when encoding features, how to handle the dimensional collapse of embeddings and user interest entanglement.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also discuss several practical model training techniques and analysis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not this work is a summary of many advances of our team in the last several years, some of them are published as individual papers in ICML, KDD, WWW and AAAI.</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68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Least but not last, we introduce several analysis tools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feature correlation analysis, we use mutual information between features and label to measure the ground truth-correlation.</a:t>
            </a:r>
          </a:p>
          <a:p>
            <a:pPr marL="0" lvl="0" indent="0" algn="l" rtl="0">
              <a:spcBef>
                <a:spcPts val="0"/>
              </a:spcBef>
              <a:spcAft>
                <a:spcPts val="0"/>
              </a:spcAft>
              <a:buNone/>
            </a:pPr>
            <a:r>
              <a:rPr lang="en-US" dirty="0"/>
              <a:t>We the propose approaches to measure the learned correlation.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dimensional analysis of embeddings, we propose information abundance based on singular value analysis to quantify the extent of collapse.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user interest entanglement, we quantify it by embedding distance analysis.</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17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an overview of the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talk about three main challenges in recommendation: how to preserve the priors when encoding features, how to handle the dimensional collapse of embeddings and user interest entanglement.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also discuss several practical model training techniques and analysis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not this work is a summary of many advances of our team in the last several years, some of them are published as individual papers in ICML, KDD, WWW and AAAI.</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26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show an overview architecture of our production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consists of four components:</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Feature encoding to preserve the priors of different types of features</a:t>
            </a:r>
          </a:p>
          <a:p>
            <a:pPr marL="228600" lvl="0" indent="-228600" algn="l" rtl="0">
              <a:spcBef>
                <a:spcPts val="0"/>
              </a:spcBef>
              <a:spcAft>
                <a:spcPts val="0"/>
              </a:spcAft>
              <a:buAutoNum type="arabicPeriod"/>
            </a:pPr>
            <a:r>
              <a:rPr lang="en-US" dirty="0"/>
              <a:t>Multi-embedding lookup to scale up models</a:t>
            </a:r>
          </a:p>
          <a:p>
            <a:pPr marL="228600" lvl="0" indent="-228600" algn="l" rtl="0">
              <a:spcBef>
                <a:spcPts val="0"/>
              </a:spcBef>
              <a:spcAft>
                <a:spcPts val="0"/>
              </a:spcAft>
              <a:buAutoNum type="arabicPeriod"/>
            </a:pPr>
            <a:r>
              <a:rPr lang="en-US" dirty="0"/>
              <a:t>Experts for explicit or implicit feature interaction</a:t>
            </a:r>
          </a:p>
          <a:p>
            <a:pPr marL="228600" lvl="0" indent="-228600" algn="l" rtl="0">
              <a:spcBef>
                <a:spcPts val="0"/>
              </a:spcBef>
              <a:spcAft>
                <a:spcPts val="0"/>
              </a:spcAft>
              <a:buAutoNum type="arabicPeriod"/>
            </a:pPr>
            <a:r>
              <a:rPr lang="en-US" dirty="0"/>
              <a:t>Classification tower to make the final prediction</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31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3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we present how do we handle sequence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recommendation systems, one critical sequential correlation is the semantic and temporal correlation between behaviors and the target.</a:t>
            </a:r>
          </a:p>
          <a:p>
            <a:pPr marL="0" lvl="0" indent="0" algn="l" rtl="0">
              <a:spcBef>
                <a:spcPts val="0"/>
              </a:spcBef>
              <a:spcAft>
                <a:spcPts val="0"/>
              </a:spcAft>
              <a:buNone/>
            </a:pPr>
            <a:r>
              <a:rPr lang="en-US" dirty="0"/>
              <a:t>That is, given that the target category, behaviors with the same category as the target are more correlated than other behaviors.</a:t>
            </a:r>
          </a:p>
          <a:p>
            <a:pPr marL="0" lvl="0" indent="0" algn="l" rtl="0">
              <a:spcBef>
                <a:spcPts val="0"/>
              </a:spcBef>
              <a:spcAft>
                <a:spcPts val="0"/>
              </a:spcAft>
              <a:buNone/>
            </a:pPr>
            <a:r>
              <a:rPr lang="en-US" dirty="0"/>
              <a:t>In addition, there is a strong temporal decaying pattern on these behaviors.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we analyze several SOTA methods and found them non of them can capture such pattern well.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this end, we propose a novel Temporal Interest Module, which consists of three key components: target-aware temporal encoding to capture the temporal correlation, target-aware attention and target-aware representation to capture the 4-order semantic-temporal correlation.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 visualization we can see that TIM captures the semantic-temporal correlation decently.</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0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numeric features, there are inherent partial orders between them, such as age 20 is younger than age 30.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preserve such order priors, we use multiple numeral systems to encode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the code embeddings are learned in the recommendation system end to end.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embedding features from GNN or LLM, we first compute a similarity score based on the user and item embeddings.</a:t>
            </a:r>
          </a:p>
          <a:p>
            <a:pPr marL="0" lvl="0" indent="0" algn="l" rtl="0">
              <a:spcBef>
                <a:spcPts val="0"/>
              </a:spcBef>
              <a:spcAft>
                <a:spcPts val="0"/>
              </a:spcAft>
              <a:buNone/>
            </a:pPr>
            <a:r>
              <a:rPr lang="en-US" dirty="0"/>
              <a:t>We then treat the score as a numeric feature, and use the above mentioned </a:t>
            </a:r>
            <a:r>
              <a:rPr lang="en-US" altLang="zh-CN" dirty="0"/>
              <a:t>multiple numeral systems  to encode them.</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05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84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Here</a:t>
            </a:r>
            <a:r>
              <a:rPr lang="zh-CN" altLang="en-US" dirty="0"/>
              <a:t> </a:t>
            </a:r>
            <a:r>
              <a:rPr lang="en-US" altLang="zh-CN" dirty="0"/>
              <a:t>we</a:t>
            </a:r>
            <a:r>
              <a:rPr lang="zh-CN" altLang="en-US" dirty="0"/>
              <a:t> </a:t>
            </a:r>
            <a:r>
              <a:rPr lang="en-US" altLang="zh-CN" dirty="0"/>
              <a:t>discuss</a:t>
            </a:r>
            <a:r>
              <a:rPr lang="zh-CN" altLang="en-US" dirty="0"/>
              <a:t> </a:t>
            </a:r>
            <a:r>
              <a:rPr lang="en-US" altLang="zh-CN" dirty="0"/>
              <a:t>how</a:t>
            </a:r>
            <a:r>
              <a:rPr lang="zh-CN" altLang="en-US" dirty="0"/>
              <a:t> </a:t>
            </a:r>
            <a:r>
              <a:rPr lang="en-US" altLang="zh-CN" dirty="0"/>
              <a:t>to</a:t>
            </a:r>
            <a:r>
              <a:rPr lang="zh-CN" altLang="en-US" dirty="0"/>
              <a:t> </a:t>
            </a:r>
            <a:r>
              <a:rPr lang="en-US" altLang="zh-CN" dirty="0"/>
              <a:t>scale</a:t>
            </a:r>
            <a:r>
              <a:rPr lang="zh-CN" altLang="en-US" dirty="0"/>
              <a:t> </a:t>
            </a:r>
            <a:r>
              <a:rPr lang="en-US" altLang="zh-CN" dirty="0"/>
              <a:t>up</a:t>
            </a:r>
            <a:r>
              <a:rPr lang="zh-CN" altLang="en-US" dirty="0"/>
              <a:t> </a:t>
            </a:r>
            <a:r>
              <a:rPr lang="en-US" altLang="zh-CN" dirty="0"/>
              <a:t>recommendation</a:t>
            </a:r>
            <a:r>
              <a:rPr lang="zh-CN" altLang="en-US" dirty="0"/>
              <a:t> </a:t>
            </a:r>
            <a:r>
              <a:rPr lang="en-US" altLang="zh-CN" dirty="0"/>
              <a:t>models,</a:t>
            </a:r>
            <a:r>
              <a:rPr lang="zh-CN" altLang="en-US" dirty="0"/>
              <a:t> </a:t>
            </a:r>
            <a:r>
              <a:rPr lang="en-US" altLang="zh-CN" dirty="0"/>
              <a:t>especially</a:t>
            </a:r>
            <a:r>
              <a:rPr lang="zh-CN" altLang="en-US" dirty="0"/>
              <a:t> </a:t>
            </a:r>
            <a:r>
              <a:rPr lang="en-US" altLang="zh-CN" dirty="0"/>
              <a:t>regarding</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parameters.</a:t>
            </a:r>
          </a:p>
          <a:p>
            <a:pPr marL="0" lvl="0" indent="0" algn="l" rtl="0">
              <a:spcBef>
                <a:spcPts val="0"/>
              </a:spcBef>
              <a:spcAft>
                <a:spcPts val="0"/>
              </a:spcAft>
              <a:buNone/>
            </a:pPr>
            <a:endParaRPr lang="en-US" b="0" dirty="0"/>
          </a:p>
          <a:p>
            <a:pPr marL="0" lvl="0" indent="0" algn="l" rtl="0">
              <a:spcBef>
                <a:spcPts val="0"/>
              </a:spcBef>
              <a:spcAft>
                <a:spcPts val="0"/>
              </a:spcAft>
              <a:buNone/>
            </a:pPr>
            <a:r>
              <a:rPr lang="en-US" altLang="zh-CN" b="0" dirty="0"/>
              <a:t>Unlike</a:t>
            </a:r>
            <a:r>
              <a:rPr lang="zh-CN" altLang="en-US" b="0" dirty="0"/>
              <a:t> </a:t>
            </a:r>
            <a:r>
              <a:rPr lang="en-US" altLang="zh-CN" b="0" dirty="0"/>
              <a:t>NLP</a:t>
            </a:r>
            <a:r>
              <a:rPr lang="zh-CN" altLang="en-US" b="0" dirty="0"/>
              <a:t> </a:t>
            </a:r>
            <a:r>
              <a:rPr lang="en-US" altLang="zh-CN" b="0" dirty="0"/>
              <a:t>or</a:t>
            </a:r>
            <a:r>
              <a:rPr lang="zh-CN" altLang="en-US" b="0" dirty="0"/>
              <a:t> </a:t>
            </a:r>
            <a:r>
              <a:rPr lang="en-US" altLang="zh-CN" b="0" dirty="0"/>
              <a:t>CV,</a:t>
            </a:r>
            <a:r>
              <a:rPr lang="zh-CN" altLang="en-US" b="0" dirty="0"/>
              <a:t> </a:t>
            </a:r>
            <a:r>
              <a:rPr lang="en-US" altLang="zh-CN" b="0" dirty="0"/>
              <a:t>most</a:t>
            </a:r>
            <a:r>
              <a:rPr lang="zh-CN" altLang="en-US" b="0" dirty="0"/>
              <a:t> </a:t>
            </a:r>
            <a:r>
              <a:rPr lang="en-US" altLang="zh-CN" b="0" dirty="0"/>
              <a:t>parameters</a:t>
            </a:r>
            <a:r>
              <a:rPr lang="zh-CN" altLang="en-US" b="0" dirty="0"/>
              <a:t> </a:t>
            </a:r>
            <a:r>
              <a:rPr lang="en-US" altLang="zh-CN" b="0" dirty="0"/>
              <a:t>in</a:t>
            </a:r>
            <a:r>
              <a:rPr lang="zh-CN" altLang="en-US" b="0" dirty="0"/>
              <a:t> </a:t>
            </a:r>
            <a:r>
              <a:rPr kumimoji="1" lang="en-US" altLang="zh-CN" b="0" dirty="0" err="1"/>
              <a:t>RecSys</a:t>
            </a:r>
            <a:r>
              <a:rPr kumimoji="1" lang="zh-CN" altLang="en-US" b="0" dirty="0"/>
              <a:t> </a:t>
            </a:r>
            <a:r>
              <a:rPr kumimoji="1" lang="en-US" altLang="zh-CN" b="0" dirty="0"/>
              <a:t>are</a:t>
            </a:r>
            <a:r>
              <a:rPr kumimoji="1" lang="zh-CN" altLang="en-US" b="0" dirty="0"/>
              <a:t> </a:t>
            </a:r>
            <a:r>
              <a:rPr kumimoji="1" lang="en-US" altLang="zh-CN" b="0" dirty="0"/>
              <a:t>embeddings</a:t>
            </a:r>
            <a:r>
              <a:rPr kumimoji="1" lang="zh-CN" altLang="en-US" b="0" dirty="0"/>
              <a:t> </a:t>
            </a:r>
            <a:r>
              <a:rPr kumimoji="1" lang="en-US" altLang="zh-CN" b="0" dirty="0"/>
              <a:t>(99.999%).</a:t>
            </a:r>
          </a:p>
          <a:p>
            <a:pPr marL="0" lvl="0" indent="0" algn="l" rtl="0">
              <a:spcBef>
                <a:spcPts val="0"/>
              </a:spcBef>
              <a:spcAft>
                <a:spcPts val="0"/>
              </a:spcAft>
              <a:buNone/>
            </a:pPr>
            <a:endParaRPr kumimoji="1" lang="en-US" b="0" dirty="0"/>
          </a:p>
          <a:p>
            <a:pPr marL="0" lvl="0" indent="0" algn="l" rtl="0">
              <a:spcBef>
                <a:spcPts val="0"/>
              </a:spcBef>
              <a:spcAft>
                <a:spcPts val="0"/>
              </a:spcAft>
              <a:buNone/>
            </a:pPr>
            <a:r>
              <a:rPr kumimoji="1" lang="en-US" altLang="zh-CN" b="0" dirty="0"/>
              <a:t>One</a:t>
            </a:r>
            <a:r>
              <a:rPr kumimoji="1" lang="zh-CN" altLang="en-US" b="0" dirty="0"/>
              <a:t> </a:t>
            </a:r>
            <a:r>
              <a:rPr kumimoji="1" lang="en-US" altLang="zh-CN" b="0" dirty="0"/>
              <a:t>intuitive</a:t>
            </a:r>
            <a:r>
              <a:rPr kumimoji="1" lang="zh-CN" altLang="en-US" b="0" dirty="0"/>
              <a:t> </a:t>
            </a:r>
            <a:r>
              <a:rPr kumimoji="1" lang="en-US" altLang="zh-CN" b="0" dirty="0"/>
              <a:t>way</a:t>
            </a:r>
            <a:r>
              <a:rPr kumimoji="1" lang="zh-CN" altLang="en-US" b="0" dirty="0"/>
              <a:t> </a:t>
            </a:r>
            <a:r>
              <a:rPr kumimoji="1" lang="en-US" altLang="zh-CN" b="0" dirty="0"/>
              <a:t>to</a:t>
            </a:r>
            <a:r>
              <a:rPr kumimoji="1" lang="zh-CN" altLang="en-US" b="0" dirty="0"/>
              <a:t> </a:t>
            </a:r>
            <a:r>
              <a:rPr kumimoji="1" lang="en-US" altLang="zh-CN" b="0" dirty="0"/>
              <a:t>enlarge</a:t>
            </a:r>
            <a:r>
              <a:rPr kumimoji="1" lang="zh-CN" altLang="en-US" b="0" dirty="0"/>
              <a:t> </a:t>
            </a:r>
            <a:r>
              <a:rPr kumimoji="1" lang="en-US" altLang="zh-CN" b="0" dirty="0"/>
              <a:t>the</a:t>
            </a:r>
            <a:r>
              <a:rPr kumimoji="1" lang="zh-CN" altLang="en-US" b="0" dirty="0"/>
              <a:t> </a:t>
            </a:r>
            <a:r>
              <a:rPr kumimoji="1" lang="en-US" altLang="zh-CN" b="0" dirty="0"/>
              <a:t>model</a:t>
            </a:r>
            <a:r>
              <a:rPr kumimoji="1" lang="zh-CN" altLang="en-US" b="0" dirty="0"/>
              <a:t> </a:t>
            </a:r>
            <a:r>
              <a:rPr kumimoji="1" lang="en-US" altLang="zh-CN" b="0" dirty="0"/>
              <a:t>is</a:t>
            </a:r>
            <a:r>
              <a:rPr kumimoji="1" lang="zh-CN" altLang="en-US" b="0" dirty="0"/>
              <a:t> </a:t>
            </a:r>
            <a:r>
              <a:rPr kumimoji="1" lang="en-US" altLang="zh-CN" b="0" dirty="0"/>
              <a:t>to</a:t>
            </a:r>
            <a:r>
              <a:rPr kumimoji="1" lang="zh-CN" altLang="en-US" b="0" dirty="0"/>
              <a:t> </a:t>
            </a:r>
            <a:r>
              <a:rPr kumimoji="1" lang="en-US" altLang="zh-CN" b="0" dirty="0"/>
              <a:t>simply</a:t>
            </a:r>
            <a:r>
              <a:rPr kumimoji="1" lang="zh-CN" altLang="en-US" b="0" dirty="0"/>
              <a:t> </a:t>
            </a:r>
            <a:r>
              <a:rPr kumimoji="1" lang="en-US" altLang="zh-CN" b="0" dirty="0"/>
              <a:t>enlarge</a:t>
            </a:r>
            <a:r>
              <a:rPr kumimoji="1" lang="zh-CN" altLang="en-US" b="0" dirty="0"/>
              <a:t> </a:t>
            </a:r>
            <a:r>
              <a:rPr kumimoji="1" lang="en-US" altLang="zh-CN" b="0" dirty="0"/>
              <a:t>the</a:t>
            </a:r>
            <a:r>
              <a:rPr kumimoji="1" lang="zh-CN" altLang="en-US" b="0" dirty="0"/>
              <a:t> </a:t>
            </a:r>
            <a:r>
              <a:rPr kumimoji="1" lang="en-US" altLang="zh-CN" b="0" dirty="0"/>
              <a:t>dimension</a:t>
            </a:r>
            <a:r>
              <a:rPr kumimoji="1" lang="zh-CN" altLang="en-US" b="0" dirty="0"/>
              <a:t> </a:t>
            </a:r>
            <a:r>
              <a:rPr kumimoji="1" lang="en-US" altLang="zh-CN" b="0" dirty="0"/>
              <a:t>of</a:t>
            </a:r>
            <a:r>
              <a:rPr kumimoji="1" lang="zh-CN" altLang="en-US" b="0" dirty="0"/>
              <a:t> </a:t>
            </a:r>
            <a:r>
              <a:rPr kumimoji="1" lang="en-US" altLang="zh-CN" b="0" dirty="0"/>
              <a:t>all</a:t>
            </a:r>
            <a:r>
              <a:rPr kumimoji="1" lang="zh-CN" altLang="en-US" b="0" dirty="0"/>
              <a:t> </a:t>
            </a:r>
            <a:r>
              <a:rPr kumimoji="1" lang="en-US" altLang="zh-CN" b="0" dirty="0"/>
              <a:t>embeddings.</a:t>
            </a:r>
          </a:p>
          <a:p>
            <a:pPr marL="0" lvl="0" indent="0" algn="l" rtl="0">
              <a:spcBef>
                <a:spcPts val="0"/>
              </a:spcBef>
              <a:spcAft>
                <a:spcPts val="0"/>
              </a:spcAft>
              <a:buNone/>
            </a:pPr>
            <a:endParaRPr kumimoji="1" lang="en-US" b="0" dirty="0"/>
          </a:p>
          <a:p>
            <a:pPr marL="0" lvl="0" indent="0" algn="l" rtl="0">
              <a:spcBef>
                <a:spcPts val="0"/>
              </a:spcBef>
              <a:spcAft>
                <a:spcPts val="0"/>
              </a:spcAft>
              <a:buNone/>
            </a:pPr>
            <a:r>
              <a:rPr kumimoji="1" lang="en-US" altLang="zh-CN" b="0" dirty="0"/>
              <a:t>However,</a:t>
            </a:r>
            <a:r>
              <a:rPr kumimoji="1" lang="zh-CN" altLang="en-US" b="0" dirty="0"/>
              <a:t> </a:t>
            </a:r>
            <a:r>
              <a:rPr kumimoji="1" lang="en-US" altLang="zh-CN" b="0" dirty="0"/>
              <a:t>we</a:t>
            </a:r>
            <a:r>
              <a:rPr kumimoji="1" lang="zh-CN" altLang="en-US" b="0" dirty="0"/>
              <a:t> </a:t>
            </a:r>
            <a:r>
              <a:rPr kumimoji="1" lang="en-US" altLang="zh-CN" b="0" dirty="0"/>
              <a:t>found</a:t>
            </a:r>
            <a:r>
              <a:rPr kumimoji="1" lang="zh-CN" altLang="en-US" b="0" dirty="0"/>
              <a:t> </a:t>
            </a:r>
            <a:r>
              <a:rPr kumimoji="1" lang="en-US" altLang="zh-CN" b="0" dirty="0"/>
              <a:t>it</a:t>
            </a:r>
            <a:r>
              <a:rPr kumimoji="1" lang="zh-CN" altLang="en-US" b="0" dirty="0"/>
              <a:t> </a:t>
            </a:r>
            <a:r>
              <a:rPr kumimoji="1" lang="en-US" altLang="zh-CN" b="0" dirty="0"/>
              <a:t>does</a:t>
            </a:r>
            <a:r>
              <a:rPr kumimoji="1" lang="zh-CN" altLang="en-US" b="0" dirty="0"/>
              <a:t> </a:t>
            </a:r>
            <a:r>
              <a:rPr kumimoji="1" lang="en-US" altLang="zh-CN" b="0" dirty="0"/>
              <a:t>not</a:t>
            </a:r>
            <a:r>
              <a:rPr kumimoji="1" lang="zh-CN" altLang="en-US" b="0" dirty="0"/>
              <a:t> </a:t>
            </a:r>
            <a:r>
              <a:rPr kumimoji="1" lang="en-US" altLang="zh-CN" b="0" dirty="0"/>
              <a:t>work</a:t>
            </a:r>
            <a:r>
              <a:rPr kumimoji="1" lang="zh-CN" altLang="en-US" b="0" dirty="0"/>
              <a:t> </a:t>
            </a:r>
            <a:r>
              <a:rPr kumimoji="1" lang="en-US" altLang="zh-CN" b="0" dirty="0"/>
              <a:t>well.</a:t>
            </a:r>
            <a:r>
              <a:rPr kumimoji="1" lang="zh-CN" altLang="en-US" b="0" dirty="0"/>
              <a:t> </a:t>
            </a:r>
            <a:r>
              <a:rPr kumimoji="1" lang="en-US" altLang="zh-CN" b="0" dirty="0"/>
              <a:t>The</a:t>
            </a:r>
            <a:r>
              <a:rPr kumimoji="1" lang="zh-CN" altLang="en-US" b="0" dirty="0"/>
              <a:t> </a:t>
            </a:r>
            <a:r>
              <a:rPr kumimoji="1" lang="en-US" altLang="zh-CN" b="0" dirty="0"/>
              <a:t>performance</a:t>
            </a:r>
            <a:r>
              <a:rPr kumimoji="1" lang="zh-CN" altLang="en-US" b="0" dirty="0"/>
              <a:t> </a:t>
            </a:r>
            <a:r>
              <a:rPr kumimoji="1" lang="en-US" altLang="zh-CN" b="0" dirty="0"/>
              <a:t>is</a:t>
            </a:r>
            <a:r>
              <a:rPr kumimoji="1" lang="zh-CN" altLang="en-US" b="0" dirty="0"/>
              <a:t> </a:t>
            </a:r>
            <a:r>
              <a:rPr kumimoji="1" lang="en-US" altLang="zh-CN" b="0" dirty="0"/>
              <a:t>saturated</a:t>
            </a:r>
            <a:r>
              <a:rPr kumimoji="1" lang="zh-CN" altLang="en-US" b="0" dirty="0"/>
              <a:t> </a:t>
            </a:r>
            <a:r>
              <a:rPr kumimoji="1" lang="en-US" altLang="zh-CN" b="0" dirty="0"/>
              <a:t>or</a:t>
            </a:r>
            <a:r>
              <a:rPr kumimoji="1" lang="zh-CN" altLang="en-US" b="0" dirty="0"/>
              <a:t> </a:t>
            </a:r>
            <a:r>
              <a:rPr kumimoji="1" lang="en-US" altLang="zh-CN" b="0" dirty="0"/>
              <a:t>even</a:t>
            </a:r>
            <a:r>
              <a:rPr kumimoji="1" lang="zh-CN" altLang="en-US" b="0" dirty="0"/>
              <a:t> </a:t>
            </a:r>
            <a:r>
              <a:rPr kumimoji="1" lang="en-US" altLang="zh-CN" b="0" dirty="0"/>
              <a:t>become</a:t>
            </a:r>
            <a:r>
              <a:rPr kumimoji="1" lang="zh-CN" altLang="en-US" b="0" dirty="0"/>
              <a:t> </a:t>
            </a:r>
            <a:r>
              <a:rPr kumimoji="1" lang="en-US" altLang="zh-CN" b="0" dirty="0"/>
              <a:t>worse</a:t>
            </a:r>
            <a:r>
              <a:rPr kumimoji="1" lang="zh-CN" altLang="en-US" b="0" dirty="0"/>
              <a:t> </a:t>
            </a:r>
            <a:r>
              <a:rPr kumimoji="1" lang="en-US" altLang="zh-CN" b="0" dirty="0"/>
              <a:t>when</a:t>
            </a:r>
            <a:r>
              <a:rPr kumimoji="1" lang="zh-CN" altLang="en-US" b="0" dirty="0"/>
              <a:t> </a:t>
            </a:r>
            <a:r>
              <a:rPr kumimoji="1" lang="en-US" altLang="zh-CN" b="0" dirty="0"/>
              <a:t>we</a:t>
            </a:r>
            <a:r>
              <a:rPr kumimoji="1" lang="zh-CN" altLang="en-US" b="0" dirty="0"/>
              <a:t> </a:t>
            </a:r>
            <a:r>
              <a:rPr kumimoji="1" lang="en-US" altLang="zh-CN" b="0" dirty="0"/>
              <a:t>enlarge</a:t>
            </a:r>
            <a:r>
              <a:rPr kumimoji="1" lang="zh-CN" altLang="en-US" b="0" dirty="0"/>
              <a:t> </a:t>
            </a:r>
            <a:r>
              <a:rPr kumimoji="1" lang="en-US" altLang="zh-CN" b="0" dirty="0"/>
              <a:t>embedding</a:t>
            </a:r>
            <a:r>
              <a:rPr kumimoji="1" lang="zh-CN" altLang="en-US" b="0" dirty="0"/>
              <a:t> </a:t>
            </a:r>
            <a:r>
              <a:rPr kumimoji="1" lang="en-US" altLang="zh-CN" b="0" dirty="0"/>
              <a:t>dimensions.</a:t>
            </a:r>
          </a:p>
          <a:p>
            <a:pPr marL="0" lvl="0" indent="0" algn="l" rtl="0">
              <a:spcBef>
                <a:spcPts val="0"/>
              </a:spcBef>
              <a:spcAft>
                <a:spcPts val="0"/>
              </a:spcAft>
              <a:buNone/>
            </a:pPr>
            <a:endParaRPr kumimoji="1" lang="en-US" b="0" dirty="0"/>
          </a:p>
          <a:p>
            <a:pPr marL="0" lvl="0" indent="0" algn="l" rtl="0">
              <a:spcBef>
                <a:spcPts val="0"/>
              </a:spcBef>
              <a:spcAft>
                <a:spcPts val="0"/>
              </a:spcAft>
              <a:buNone/>
            </a:pPr>
            <a:r>
              <a:rPr kumimoji="1" lang="en-US" altLang="zh-CN" b="0" dirty="0"/>
              <a:t>We</a:t>
            </a:r>
            <a:r>
              <a:rPr kumimoji="1" lang="zh-CN" altLang="en-US" b="0" dirty="0"/>
              <a:t> </a:t>
            </a:r>
            <a:r>
              <a:rPr kumimoji="1" lang="en-US" altLang="zh-CN" b="0" dirty="0"/>
              <a:t>conduct singular</a:t>
            </a:r>
            <a:r>
              <a:rPr kumimoji="1" lang="zh-CN" altLang="en-US" b="0" dirty="0"/>
              <a:t> </a:t>
            </a:r>
            <a:r>
              <a:rPr kumimoji="1" lang="en-US" altLang="zh-CN" dirty="0"/>
              <a:t>spectrum</a:t>
            </a:r>
            <a:r>
              <a:rPr kumimoji="1" lang="zh-CN" altLang="en-US" dirty="0"/>
              <a:t> </a:t>
            </a:r>
            <a:r>
              <a:rPr kumimoji="1" lang="en-US" altLang="zh-CN" dirty="0"/>
              <a:t>analysis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embeddings,</a:t>
            </a:r>
            <a:r>
              <a:rPr kumimoji="1" lang="zh-CN" altLang="en-US" dirty="0"/>
              <a:t> </a:t>
            </a:r>
            <a:r>
              <a:rPr kumimoji="1" lang="en-US" altLang="zh-CN" dirty="0"/>
              <a:t>and</a:t>
            </a:r>
            <a:r>
              <a:rPr kumimoji="1" lang="zh-CN" altLang="en-US" dirty="0"/>
              <a:t> </a:t>
            </a:r>
            <a:r>
              <a:rPr kumimoji="1" lang="en-US" altLang="zh-CN" dirty="0"/>
              <a:t>find</a:t>
            </a:r>
            <a:r>
              <a:rPr kumimoji="1" lang="zh-CN" altLang="en-US" dirty="0"/>
              <a:t> </a:t>
            </a:r>
            <a:r>
              <a:rPr kumimoji="1" lang="en-US" altLang="zh-CN" dirty="0"/>
              <a:t>that</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dimensionally</a:t>
            </a:r>
            <a:r>
              <a:rPr kumimoji="1" lang="zh-CN" altLang="en-US" dirty="0"/>
              <a:t> </a:t>
            </a:r>
            <a:r>
              <a:rPr kumimoji="1" lang="en-US" altLang="zh-CN" dirty="0"/>
              <a:t>collapsed.</a:t>
            </a:r>
          </a:p>
          <a:p>
            <a:pPr marL="0" lvl="0" indent="0" algn="l" rtl="0">
              <a:spcBef>
                <a:spcPts val="0"/>
              </a:spcBef>
              <a:spcAft>
                <a:spcPts val="0"/>
              </a:spcAft>
              <a:buNone/>
            </a:pPr>
            <a:endParaRPr kumimoji="1" lang="en-US" b="0" dirty="0"/>
          </a:p>
          <a:p>
            <a:pPr marL="0" lvl="0" indent="0" algn="l" rtl="0">
              <a:spcBef>
                <a:spcPts val="0"/>
              </a:spcBef>
              <a:spcAft>
                <a:spcPts val="0"/>
              </a:spcAft>
              <a:buNone/>
            </a:pPr>
            <a:r>
              <a:rPr kumimoji="1" lang="en-US" altLang="zh-CN" b="0" dirty="0"/>
              <a:t>That</a:t>
            </a:r>
            <a:r>
              <a:rPr kumimoji="1" lang="zh-CN" altLang="en-US" b="0" dirty="0"/>
              <a:t> </a:t>
            </a:r>
            <a:r>
              <a:rPr kumimoji="1" lang="en-US" altLang="zh-CN" b="0" dirty="0"/>
              <a:t>is,</a:t>
            </a:r>
            <a:r>
              <a:rPr kumimoji="1" lang="zh-CN" altLang="en-US" b="0" dirty="0"/>
              <a:t> </a:t>
            </a:r>
            <a:r>
              <a:rPr kumimoji="1" lang="en" altLang="zh-CN" dirty="0">
                <a:solidFill>
                  <a:schemeClr val="tx1"/>
                </a:solidFill>
              </a:rPr>
              <a:t>Many singular values are very small, indicating that embeddings of many fields end up spanning a lower-dimensional subspace instead of the entire available embedding space</a:t>
            </a:r>
            <a:r>
              <a:rPr kumimoji="1" lang="en-US" altLang="zh-CN" dirty="0">
                <a:solidFill>
                  <a:schemeClr val="tx1"/>
                </a:solidFill>
              </a:rPr>
              <a:t>.</a:t>
            </a:r>
          </a:p>
          <a:p>
            <a:pPr marL="0" lvl="0" indent="0" algn="l" rtl="0">
              <a:spcBef>
                <a:spcPts val="0"/>
              </a:spcBef>
              <a:spcAft>
                <a:spcPts val="0"/>
              </a:spcAft>
              <a:buNone/>
            </a:pPr>
            <a:endParaRPr kumimoji="1" lang="en-US" b="0" dirty="0">
              <a:solidFill>
                <a:schemeClr val="tx1"/>
              </a:solidFill>
            </a:endParaRPr>
          </a:p>
          <a:p>
            <a:pPr marL="0" lvl="0" indent="0" algn="l" rtl="0">
              <a:spcBef>
                <a:spcPts val="0"/>
              </a:spcBef>
              <a:spcAft>
                <a:spcPts val="0"/>
              </a:spcAft>
              <a:buNone/>
            </a:pPr>
            <a:r>
              <a:rPr kumimoji="1" lang="en-US" altLang="zh-CN" b="0" dirty="0">
                <a:solidFill>
                  <a:schemeClr val="tx1"/>
                </a:solidFill>
              </a:rPr>
              <a:t>We</a:t>
            </a:r>
            <a:r>
              <a:rPr kumimoji="1" lang="zh-CN" altLang="en-US" b="0" dirty="0">
                <a:solidFill>
                  <a:schemeClr val="tx1"/>
                </a:solidFill>
              </a:rPr>
              <a:t> </a:t>
            </a:r>
            <a:r>
              <a:rPr kumimoji="1" lang="en-US" altLang="zh-CN" b="0" dirty="0">
                <a:solidFill>
                  <a:schemeClr val="tx1"/>
                </a:solidFill>
              </a:rPr>
              <a:t>propose</a:t>
            </a:r>
            <a:r>
              <a:rPr kumimoji="1" lang="zh-CN" altLang="en-US" b="0" dirty="0">
                <a:solidFill>
                  <a:schemeClr val="tx1"/>
                </a:solidFill>
              </a:rPr>
              <a:t> </a:t>
            </a:r>
            <a:r>
              <a:rPr kumimoji="1" lang="en-US" altLang="zh-CN" b="0" dirty="0">
                <a:solidFill>
                  <a:schemeClr val="tx1"/>
                </a:solidFill>
              </a:rPr>
              <a:t>an</a:t>
            </a:r>
            <a:r>
              <a:rPr kumimoji="1" lang="zh-CN" altLang="en-US" b="0" dirty="0">
                <a:solidFill>
                  <a:schemeClr val="tx1"/>
                </a:solidFill>
              </a:rPr>
              <a:t> </a:t>
            </a:r>
            <a:r>
              <a:rPr kumimoji="1" lang="en-US" altLang="zh-CN" b="0" dirty="0">
                <a:solidFill>
                  <a:schemeClr val="tx1"/>
                </a:solidFill>
              </a:rPr>
              <a:t>Interaction-Collapse</a:t>
            </a:r>
            <a:r>
              <a:rPr kumimoji="1" lang="zh-CN" altLang="en-US" b="0" dirty="0">
                <a:solidFill>
                  <a:schemeClr val="tx1"/>
                </a:solidFill>
              </a:rPr>
              <a:t> </a:t>
            </a:r>
            <a:r>
              <a:rPr kumimoji="1" lang="en-US" altLang="zh-CN" b="0" dirty="0">
                <a:solidFill>
                  <a:schemeClr val="tx1"/>
                </a:solidFill>
              </a:rPr>
              <a:t>Theory</a:t>
            </a:r>
            <a:r>
              <a:rPr kumimoji="1" lang="zh-CN" altLang="en-US" b="0" dirty="0">
                <a:solidFill>
                  <a:schemeClr val="tx1"/>
                </a:solidFill>
              </a:rPr>
              <a:t> </a:t>
            </a:r>
            <a:r>
              <a:rPr kumimoji="1" lang="en-US" altLang="zh-CN" b="0" dirty="0">
                <a:solidFill>
                  <a:schemeClr val="tx1"/>
                </a:solidFill>
              </a:rPr>
              <a:t>to</a:t>
            </a:r>
            <a:r>
              <a:rPr kumimoji="1" lang="zh-CN" altLang="en-US" b="0" dirty="0">
                <a:solidFill>
                  <a:schemeClr val="tx1"/>
                </a:solidFill>
              </a:rPr>
              <a:t> </a:t>
            </a:r>
            <a:r>
              <a:rPr kumimoji="1" lang="en-US" altLang="zh-CN" b="0" dirty="0">
                <a:solidFill>
                  <a:schemeClr val="tx1"/>
                </a:solidFill>
              </a:rPr>
              <a:t>explain</a:t>
            </a:r>
            <a:r>
              <a:rPr kumimoji="1" lang="zh-CN" altLang="en-US" b="0" dirty="0">
                <a:solidFill>
                  <a:schemeClr val="tx1"/>
                </a:solidFill>
              </a:rPr>
              <a:t> </a:t>
            </a:r>
            <a:r>
              <a:rPr kumimoji="1" lang="en-US" altLang="zh-CN" b="0" dirty="0">
                <a:solidFill>
                  <a:schemeClr val="tx1"/>
                </a:solidFill>
              </a:rPr>
              <a:t>this</a:t>
            </a:r>
            <a:r>
              <a:rPr kumimoji="1" lang="zh-CN" altLang="en-US" b="0" dirty="0">
                <a:solidFill>
                  <a:schemeClr val="tx1"/>
                </a:solidFill>
              </a:rPr>
              <a:t> </a:t>
            </a:r>
            <a:r>
              <a:rPr kumimoji="1" lang="en-US" altLang="zh-CN" b="0" dirty="0">
                <a:solidFill>
                  <a:schemeClr val="tx1"/>
                </a:solidFill>
              </a:rPr>
              <a:t>phenomenon.</a:t>
            </a:r>
            <a:r>
              <a:rPr kumimoji="1" lang="zh-CN" altLang="en-US" b="0" dirty="0">
                <a:solidFill>
                  <a:schemeClr val="tx1"/>
                </a:solidFill>
              </a:rPr>
              <a:t> </a:t>
            </a:r>
            <a:r>
              <a:rPr kumimoji="1" lang="en-US" altLang="zh-CN" b="0" dirty="0">
                <a:solidFill>
                  <a:schemeClr val="tx1"/>
                </a:solidFill>
              </a:rPr>
              <a:t>For</a:t>
            </a:r>
            <a:r>
              <a:rPr kumimoji="1" lang="zh-CN" altLang="en-US" b="0" dirty="0">
                <a:solidFill>
                  <a:schemeClr val="tx1"/>
                </a:solidFill>
              </a:rPr>
              <a:t> </a:t>
            </a:r>
            <a:r>
              <a:rPr kumimoji="1" lang="en-US" altLang="zh-CN" b="0" dirty="0">
                <a:solidFill>
                  <a:schemeClr val="tx1"/>
                </a:solidFill>
              </a:rPr>
              <a:t>details,</a:t>
            </a:r>
            <a:r>
              <a:rPr kumimoji="1" lang="zh-CN" altLang="en-US" b="0" dirty="0">
                <a:solidFill>
                  <a:schemeClr val="tx1"/>
                </a:solidFill>
              </a:rPr>
              <a:t> </a:t>
            </a:r>
            <a:r>
              <a:rPr kumimoji="1" lang="en-US" altLang="zh-CN" b="0" dirty="0">
                <a:solidFill>
                  <a:schemeClr val="tx1"/>
                </a:solidFill>
              </a:rPr>
              <a:t>please</a:t>
            </a:r>
            <a:r>
              <a:rPr kumimoji="1" lang="zh-CN" altLang="en-US" b="0" dirty="0">
                <a:solidFill>
                  <a:schemeClr val="tx1"/>
                </a:solidFill>
              </a:rPr>
              <a:t> </a:t>
            </a:r>
            <a:r>
              <a:rPr kumimoji="1" lang="en-US" altLang="zh-CN" b="0" dirty="0">
                <a:solidFill>
                  <a:schemeClr val="tx1"/>
                </a:solidFill>
              </a:rPr>
              <a:t>refer</a:t>
            </a:r>
            <a:r>
              <a:rPr kumimoji="1" lang="zh-CN" altLang="en-US" b="0" dirty="0">
                <a:solidFill>
                  <a:schemeClr val="tx1"/>
                </a:solidFill>
              </a:rPr>
              <a:t> </a:t>
            </a:r>
            <a:r>
              <a:rPr kumimoji="1" lang="en-US" altLang="zh-CN" b="0" dirty="0">
                <a:solidFill>
                  <a:schemeClr val="tx1"/>
                </a:solidFill>
              </a:rPr>
              <a:t>to</a:t>
            </a:r>
            <a:r>
              <a:rPr kumimoji="1" lang="zh-CN" altLang="en-US" b="0" dirty="0">
                <a:solidFill>
                  <a:schemeClr val="tx1"/>
                </a:solidFill>
              </a:rPr>
              <a:t> </a:t>
            </a:r>
            <a:r>
              <a:rPr kumimoji="1" lang="en-US" altLang="zh-CN" b="0" dirty="0">
                <a:solidFill>
                  <a:schemeClr val="tx1"/>
                </a:solidFill>
              </a:rPr>
              <a:t>our</a:t>
            </a:r>
            <a:r>
              <a:rPr kumimoji="1" lang="zh-CN" altLang="en-US" b="0" dirty="0">
                <a:solidFill>
                  <a:schemeClr val="tx1"/>
                </a:solidFill>
              </a:rPr>
              <a:t> </a:t>
            </a:r>
            <a:r>
              <a:rPr kumimoji="1" lang="en-US" altLang="zh-CN" b="0" dirty="0">
                <a:solidFill>
                  <a:schemeClr val="tx1"/>
                </a:solidFill>
              </a:rPr>
              <a:t>ICML</a:t>
            </a:r>
            <a:r>
              <a:rPr kumimoji="1" lang="zh-CN" altLang="en-US" b="0" dirty="0">
                <a:solidFill>
                  <a:schemeClr val="tx1"/>
                </a:solidFill>
              </a:rPr>
              <a:t> </a:t>
            </a:r>
            <a:r>
              <a:rPr kumimoji="1" lang="en-US" altLang="zh-CN" b="0" dirty="0">
                <a:solidFill>
                  <a:schemeClr val="tx1"/>
                </a:solidFill>
              </a:rPr>
              <a:t>paper.</a:t>
            </a: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894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To</a:t>
            </a:r>
            <a:r>
              <a:rPr lang="zh-CN" altLang="en-US" dirty="0"/>
              <a:t> </a:t>
            </a:r>
            <a:r>
              <a:rPr lang="en-US" altLang="zh-CN" dirty="0"/>
              <a:t>handle</a:t>
            </a:r>
            <a:r>
              <a:rPr lang="zh-CN" altLang="en-US" dirty="0"/>
              <a:t> </a:t>
            </a:r>
            <a:r>
              <a:rPr lang="en-US" altLang="zh-CN" dirty="0"/>
              <a:t>the</a:t>
            </a:r>
            <a:r>
              <a:rPr lang="zh-CN" altLang="en-US" dirty="0"/>
              <a:t> </a:t>
            </a:r>
            <a:r>
              <a:rPr lang="en-US" altLang="zh-CN" dirty="0"/>
              <a:t>dimensional</a:t>
            </a:r>
            <a:r>
              <a:rPr lang="zh-CN" altLang="en-US" dirty="0"/>
              <a:t> </a:t>
            </a:r>
            <a:r>
              <a:rPr lang="en-US" altLang="zh-CN" dirty="0"/>
              <a:t>collapse</a:t>
            </a:r>
            <a:r>
              <a:rPr lang="zh-CN" altLang="en-US" dirty="0"/>
              <a:t> </a:t>
            </a:r>
            <a:r>
              <a:rPr lang="en-US" altLang="zh-CN" dirty="0"/>
              <a:t>issue,</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a:t>novel</a:t>
            </a:r>
            <a:r>
              <a:rPr lang="zh-CN" altLang="en-US" dirty="0"/>
              <a:t> </a:t>
            </a:r>
            <a:r>
              <a:rPr lang="en-US" altLang="zh-CN" dirty="0"/>
              <a:t>approach:</a:t>
            </a:r>
            <a:r>
              <a:rPr lang="zh-CN" altLang="en-US" dirty="0"/>
              <a:t> </a:t>
            </a:r>
            <a:r>
              <a:rPr lang="en-US" altLang="zh-CN" dirty="0"/>
              <a:t>instead</a:t>
            </a:r>
            <a:r>
              <a:rPr lang="zh-CN" altLang="en-US" dirty="0"/>
              <a:t> </a:t>
            </a:r>
            <a:r>
              <a:rPr lang="en-US" altLang="zh-CN" dirty="0"/>
              <a:t>of</a:t>
            </a:r>
            <a:r>
              <a:rPr lang="zh-CN" altLang="en-US" dirty="0"/>
              <a:t> </a:t>
            </a:r>
            <a:r>
              <a:rPr lang="en-US" altLang="zh-CN" dirty="0"/>
              <a:t>scaling</a:t>
            </a:r>
            <a:r>
              <a:rPr lang="zh-CN" altLang="en-US" dirty="0"/>
              <a:t> </a:t>
            </a:r>
            <a:r>
              <a:rPr lang="en-US" altLang="zh-CN" dirty="0"/>
              <a:t>up</a:t>
            </a:r>
            <a:r>
              <a:rPr lang="zh-CN" altLang="en-US" dirty="0"/>
              <a:t> </a:t>
            </a:r>
            <a:r>
              <a:rPr lang="en-US" altLang="zh-CN" dirty="0"/>
              <a:t>the</a:t>
            </a:r>
            <a:r>
              <a:rPr lang="zh-CN" altLang="en-US" dirty="0"/>
              <a:t> </a:t>
            </a:r>
            <a:r>
              <a:rPr lang="en-US" altLang="zh-CN" dirty="0"/>
              <a:t>model</a:t>
            </a:r>
            <a:r>
              <a:rPr lang="zh-CN" altLang="en-US" dirty="0"/>
              <a:t> </a:t>
            </a:r>
            <a:r>
              <a:rPr lang="en-US" altLang="zh-CN" dirty="0"/>
              <a:t>by</a:t>
            </a:r>
            <a:r>
              <a:rPr lang="zh-CN" altLang="en-US" dirty="0"/>
              <a:t> </a:t>
            </a:r>
            <a:r>
              <a:rPr lang="en-US" altLang="zh-CN" dirty="0"/>
              <a:t>enlarging</a:t>
            </a:r>
            <a:r>
              <a:rPr lang="zh-CN" altLang="en-US" dirty="0"/>
              <a:t> </a:t>
            </a:r>
            <a:r>
              <a:rPr lang="en-US" altLang="zh-CN" dirty="0"/>
              <a:t>the</a:t>
            </a:r>
            <a:r>
              <a:rPr lang="zh-CN" altLang="en-US" dirty="0"/>
              <a:t> </a:t>
            </a:r>
            <a:r>
              <a:rPr lang="en-US" altLang="zh-CN" dirty="0"/>
              <a:t>embedding</a:t>
            </a:r>
            <a:r>
              <a:rPr lang="zh-CN" altLang="en-US" dirty="0"/>
              <a:t> </a:t>
            </a:r>
            <a:r>
              <a:rPr lang="en-US" altLang="zh-CN" dirty="0"/>
              <a:t>dimensions,</a:t>
            </a:r>
            <a:r>
              <a:rPr lang="zh-CN" altLang="en-US" dirty="0"/>
              <a:t> </a:t>
            </a:r>
            <a:r>
              <a:rPr lang="en-US" altLang="zh-CN" dirty="0"/>
              <a:t>we</a:t>
            </a:r>
            <a:r>
              <a:rPr lang="zh-CN" altLang="en-US" dirty="0"/>
              <a:t> </a:t>
            </a:r>
            <a:r>
              <a:rPr lang="en-US" altLang="zh-CN" dirty="0"/>
              <a:t>scale</a:t>
            </a:r>
            <a:r>
              <a:rPr lang="zh-CN" altLang="en-US" dirty="0"/>
              <a:t> </a:t>
            </a:r>
            <a:r>
              <a:rPr lang="en-US" altLang="zh-CN" dirty="0"/>
              <a:t>by</a:t>
            </a:r>
            <a:r>
              <a:rPr lang="zh-CN" altLang="en-US" dirty="0"/>
              <a:t> </a:t>
            </a:r>
            <a:r>
              <a:rPr lang="en-US" altLang="zh-CN" dirty="0"/>
              <a:t>introducing</a:t>
            </a:r>
            <a:r>
              <a:rPr lang="zh-CN" altLang="en-US" dirty="0"/>
              <a:t> </a:t>
            </a:r>
            <a:r>
              <a:rPr lang="en-US" altLang="zh-CN" dirty="0"/>
              <a:t>more</a:t>
            </a:r>
            <a:r>
              <a:rPr lang="zh-CN" altLang="en-US" dirty="0"/>
              <a:t> </a:t>
            </a:r>
            <a:r>
              <a:rPr lang="en-US" altLang="zh-CN" dirty="0"/>
              <a:t>embedding</a:t>
            </a:r>
            <a:r>
              <a:rPr lang="zh-CN" altLang="en-US" dirty="0"/>
              <a:t> </a:t>
            </a:r>
            <a:r>
              <a:rPr lang="en-US" altLang="zh-CN" dirty="0"/>
              <a:t>tables.</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We</a:t>
            </a:r>
            <a:r>
              <a:rPr lang="zh-CN" altLang="en-US" dirty="0"/>
              <a:t> </a:t>
            </a:r>
            <a:r>
              <a:rPr lang="en-US" altLang="zh-CN" dirty="0"/>
              <a:t>name</a:t>
            </a:r>
            <a:r>
              <a:rPr lang="zh-CN" altLang="en-US" dirty="0"/>
              <a:t> </a:t>
            </a:r>
            <a:r>
              <a:rPr lang="en-US" altLang="zh-CN" dirty="0"/>
              <a:t>it</a:t>
            </a:r>
            <a:r>
              <a:rPr lang="zh-CN" altLang="en-US" dirty="0"/>
              <a:t> </a:t>
            </a:r>
            <a:r>
              <a:rPr lang="en-US" altLang="zh-CN" dirty="0"/>
              <a:t>as</a:t>
            </a:r>
            <a:r>
              <a:rPr lang="zh-CN" altLang="en-US" dirty="0"/>
              <a:t> </a:t>
            </a:r>
            <a:r>
              <a:rPr lang="en-US" altLang="zh-CN" dirty="0"/>
              <a:t>the</a:t>
            </a:r>
            <a:r>
              <a:rPr lang="zh-CN" altLang="en-US" dirty="0"/>
              <a:t> </a:t>
            </a:r>
            <a:r>
              <a:rPr lang="en-US" altLang="zh-CN" dirty="0"/>
              <a:t>Multi-Embedding</a:t>
            </a:r>
            <a:r>
              <a:rPr lang="zh-CN" altLang="en-US" dirty="0"/>
              <a:t> </a:t>
            </a:r>
            <a:r>
              <a:rPr lang="en-US" altLang="zh-CN" dirty="0"/>
              <a:t>paradigm.</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We</a:t>
            </a:r>
            <a:r>
              <a:rPr lang="zh-CN" altLang="en-US" dirty="0"/>
              <a:t> </a:t>
            </a:r>
            <a:r>
              <a:rPr lang="en-US" altLang="zh-CN" dirty="0"/>
              <a:t>find</a:t>
            </a:r>
            <a:r>
              <a:rPr lang="zh-CN" altLang="en-US" dirty="0"/>
              <a:t> </a:t>
            </a:r>
            <a:r>
              <a:rPr lang="en-US" altLang="zh-CN" dirty="0"/>
              <a:t>this</a:t>
            </a:r>
            <a:r>
              <a:rPr lang="zh-CN" altLang="en-US" dirty="0"/>
              <a:t> </a:t>
            </a:r>
            <a:r>
              <a:rPr lang="en-US" altLang="zh-CN" dirty="0"/>
              <a:t>new</a:t>
            </a:r>
            <a:r>
              <a:rPr lang="zh-CN" altLang="en-US" dirty="0"/>
              <a:t> </a:t>
            </a:r>
            <a:r>
              <a:rPr lang="en-US" altLang="zh-CN" dirty="0"/>
              <a:t>paradigm</a:t>
            </a:r>
            <a:r>
              <a:rPr lang="zh-CN" altLang="en-US" dirty="0"/>
              <a:t> </a:t>
            </a:r>
            <a:r>
              <a:rPr lang="en-US" altLang="zh-CN" dirty="0"/>
              <a:t>is</a:t>
            </a:r>
            <a:r>
              <a:rPr lang="zh-CN" altLang="en-US" dirty="0"/>
              <a:t> </a:t>
            </a:r>
            <a:r>
              <a:rPr lang="en-US" altLang="zh-CN" dirty="0"/>
              <a:t>less</a:t>
            </a:r>
            <a:r>
              <a:rPr lang="zh-CN" altLang="en-US" dirty="0"/>
              <a:t> </a:t>
            </a:r>
            <a:r>
              <a:rPr lang="en-US" altLang="zh-CN" dirty="0"/>
              <a:t>influenced</a:t>
            </a:r>
            <a:r>
              <a:rPr lang="zh-CN" altLang="en-US" dirty="0"/>
              <a:t> </a:t>
            </a:r>
            <a:r>
              <a:rPr lang="en-US" altLang="zh-CN" dirty="0"/>
              <a:t>by</a:t>
            </a:r>
            <a:r>
              <a:rPr lang="zh-CN" altLang="en-US" dirty="0"/>
              <a:t> </a:t>
            </a:r>
            <a:r>
              <a:rPr lang="en-US" altLang="zh-CN" dirty="0"/>
              <a:t>the</a:t>
            </a:r>
            <a:r>
              <a:rPr lang="zh-CN" altLang="en-US" dirty="0"/>
              <a:t> </a:t>
            </a:r>
            <a:r>
              <a:rPr lang="en-US" altLang="zh-CN" dirty="0"/>
              <a:t>interaction-collapse</a:t>
            </a:r>
            <a:r>
              <a:rPr lang="zh-CN" altLang="en-US" dirty="0"/>
              <a:t> </a:t>
            </a:r>
            <a:r>
              <a:rPr lang="en-US" altLang="zh-CN" dirty="0"/>
              <a:t>theory,</a:t>
            </a:r>
            <a:r>
              <a:rPr lang="zh-CN" altLang="en-US" dirty="0"/>
              <a:t> </a:t>
            </a:r>
            <a:r>
              <a:rPr lang="en-US" altLang="zh-CN" dirty="0"/>
              <a:t>and</a:t>
            </a:r>
            <a:r>
              <a:rPr lang="zh-CN" altLang="en-US" dirty="0"/>
              <a:t> </a:t>
            </a:r>
            <a:r>
              <a:rPr lang="en-US" altLang="zh-CN" dirty="0"/>
              <a:t>therefore</a:t>
            </a:r>
            <a:r>
              <a:rPr lang="zh-CN" altLang="en-US" dirty="0"/>
              <a:t> </a:t>
            </a:r>
            <a:r>
              <a:rPr lang="en-US" altLang="zh-CN" dirty="0"/>
              <a:t>mitigates</a:t>
            </a:r>
            <a:r>
              <a:rPr lang="zh-CN" altLang="en-US" dirty="0"/>
              <a:t> </a:t>
            </a:r>
            <a:r>
              <a:rPr lang="en-US" altLang="zh-CN" dirty="0"/>
              <a:t>the</a:t>
            </a:r>
            <a:r>
              <a:rPr lang="zh-CN" altLang="en-US" dirty="0"/>
              <a:t> </a:t>
            </a:r>
            <a:r>
              <a:rPr lang="en-US" altLang="zh-CN" dirty="0"/>
              <a:t>dimensional</a:t>
            </a:r>
            <a:r>
              <a:rPr lang="zh-CN" altLang="en-US" dirty="0"/>
              <a:t> </a:t>
            </a:r>
            <a:r>
              <a:rPr lang="en-US" altLang="zh-CN" dirty="0"/>
              <a:t>collapse</a:t>
            </a:r>
            <a:r>
              <a:rPr lang="zh-CN" altLang="en-US" dirty="0"/>
              <a:t> </a:t>
            </a:r>
            <a:r>
              <a:rPr lang="en-US" altLang="zh-CN" dirty="0"/>
              <a:t>of</a:t>
            </a:r>
            <a:r>
              <a:rPr lang="zh-CN" altLang="en-US" dirty="0"/>
              <a:t> </a:t>
            </a:r>
            <a:r>
              <a:rPr lang="en-US" altLang="zh-CN" dirty="0"/>
              <a:t>embeddings.</a:t>
            </a:r>
            <a:endParaRPr dirty="0"/>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11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8"/>
        <p:cNvGrpSpPr/>
        <p:nvPr/>
      </p:nvGrpSpPr>
      <p:grpSpPr>
        <a:xfrm>
          <a:off x="0" y="0"/>
          <a:ext cx="0" cy="0"/>
          <a:chOff x="0" y="0"/>
          <a:chExt cx="0" cy="0"/>
        </a:xfrm>
      </p:grpSpPr>
      <p:sp>
        <p:nvSpPr>
          <p:cNvPr id="39" name="Google Shape;39;p33"/>
          <p:cNvSpPr>
            <a:spLocks noGrp="1"/>
          </p:cNvSpPr>
          <p:nvPr>
            <p:ph type="pic" idx="2"/>
          </p:nvPr>
        </p:nvSpPr>
        <p:spPr>
          <a:xfrm>
            <a:off x="4486275" y="1562100"/>
            <a:ext cx="3219600" cy="3733800"/>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0"/>
        <p:cNvGrpSpPr/>
        <p:nvPr/>
      </p:nvGrpSpPr>
      <p:grpSpPr>
        <a:xfrm>
          <a:off x="0" y="0"/>
          <a:ext cx="0" cy="0"/>
          <a:chOff x="0" y="0"/>
          <a:chExt cx="0" cy="0"/>
        </a:xfrm>
      </p:grpSpPr>
      <p:sp>
        <p:nvSpPr>
          <p:cNvPr id="41" name="Google Shape;41;p34"/>
          <p:cNvSpPr>
            <a:spLocks noGrp="1"/>
          </p:cNvSpPr>
          <p:nvPr>
            <p:ph type="pic" idx="2"/>
          </p:nvPr>
        </p:nvSpPr>
        <p:spPr>
          <a:xfrm>
            <a:off x="3735256" y="3429000"/>
            <a:ext cx="2360700" cy="2499000"/>
          </a:xfrm>
          <a:prstGeom prst="rect">
            <a:avLst/>
          </a:prstGeom>
          <a:solidFill>
            <a:schemeClr val="lt1"/>
          </a:solidFill>
          <a:ln>
            <a:noFill/>
          </a:ln>
        </p:spPr>
      </p:sp>
      <p:sp>
        <p:nvSpPr>
          <p:cNvPr id="42" name="Google Shape;42;p34"/>
          <p:cNvSpPr>
            <a:spLocks noGrp="1"/>
          </p:cNvSpPr>
          <p:nvPr>
            <p:ph type="pic" idx="3"/>
          </p:nvPr>
        </p:nvSpPr>
        <p:spPr>
          <a:xfrm>
            <a:off x="6096000" y="930126"/>
            <a:ext cx="2360700" cy="249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3"/>
        <p:cNvGrpSpPr/>
        <p:nvPr/>
      </p:nvGrpSpPr>
      <p:grpSpPr>
        <a:xfrm>
          <a:off x="0" y="0"/>
          <a:ext cx="0" cy="0"/>
          <a:chOff x="0" y="0"/>
          <a:chExt cx="0" cy="0"/>
        </a:xfrm>
      </p:grpSpPr>
      <p:sp>
        <p:nvSpPr>
          <p:cNvPr id="44" name="Google Shape;44;p35"/>
          <p:cNvSpPr>
            <a:spLocks noGrp="1"/>
          </p:cNvSpPr>
          <p:nvPr>
            <p:ph type="pic" idx="2"/>
          </p:nvPr>
        </p:nvSpPr>
        <p:spPr>
          <a:xfrm>
            <a:off x="3891534" y="0"/>
            <a:ext cx="5334000" cy="32766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45"/>
        <p:cNvGrpSpPr/>
        <p:nvPr/>
      </p:nvGrpSpPr>
      <p:grpSpPr>
        <a:xfrm>
          <a:off x="0" y="0"/>
          <a:ext cx="0" cy="0"/>
          <a:chOff x="0" y="0"/>
          <a:chExt cx="0" cy="0"/>
        </a:xfrm>
      </p:grpSpPr>
      <p:sp>
        <p:nvSpPr>
          <p:cNvPr id="46" name="Google Shape;46;p36"/>
          <p:cNvSpPr>
            <a:spLocks noGrp="1"/>
          </p:cNvSpPr>
          <p:nvPr>
            <p:ph type="pic" idx="2"/>
          </p:nvPr>
        </p:nvSpPr>
        <p:spPr>
          <a:xfrm>
            <a:off x="6096000" y="3429000"/>
            <a:ext cx="6096000" cy="3429000"/>
          </a:xfrm>
          <a:prstGeom prst="rect">
            <a:avLst/>
          </a:prstGeom>
          <a:solidFill>
            <a:schemeClr val="lt1"/>
          </a:solidFill>
          <a:ln>
            <a:noFill/>
          </a:ln>
        </p:spPr>
      </p:sp>
      <p:sp>
        <p:nvSpPr>
          <p:cNvPr id="47" name="Google Shape;47;p36"/>
          <p:cNvSpPr>
            <a:spLocks noGrp="1"/>
          </p:cNvSpPr>
          <p:nvPr>
            <p:ph type="pic" idx="3"/>
          </p:nvPr>
        </p:nvSpPr>
        <p:spPr>
          <a:xfrm>
            <a:off x="6096000" y="0"/>
            <a:ext cx="6096000" cy="34290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8"/>
        <p:cNvGrpSpPr/>
        <p:nvPr/>
      </p:nvGrpSpPr>
      <p:grpSpPr>
        <a:xfrm>
          <a:off x="0" y="0"/>
          <a:ext cx="0" cy="0"/>
          <a:chOff x="0" y="0"/>
          <a:chExt cx="0" cy="0"/>
        </a:xfrm>
      </p:grpSpPr>
      <p:sp>
        <p:nvSpPr>
          <p:cNvPr id="49" name="Google Shape;49;p37"/>
          <p:cNvSpPr>
            <a:spLocks noGrp="1"/>
          </p:cNvSpPr>
          <p:nvPr>
            <p:ph type="pic" idx="2"/>
          </p:nvPr>
        </p:nvSpPr>
        <p:spPr>
          <a:xfrm>
            <a:off x="2754190" y="0"/>
            <a:ext cx="5106000" cy="3429000"/>
          </a:xfrm>
          <a:prstGeom prst="rect">
            <a:avLst/>
          </a:prstGeom>
          <a:solidFill>
            <a:schemeClr val="lt1"/>
          </a:solidFill>
          <a:ln>
            <a:noFill/>
          </a:ln>
        </p:spPr>
      </p:sp>
      <p:sp>
        <p:nvSpPr>
          <p:cNvPr id="50" name="Google Shape;50;p37"/>
          <p:cNvSpPr>
            <a:spLocks noGrp="1"/>
          </p:cNvSpPr>
          <p:nvPr>
            <p:ph type="pic" idx="3"/>
          </p:nvPr>
        </p:nvSpPr>
        <p:spPr>
          <a:xfrm>
            <a:off x="2754190" y="3429000"/>
            <a:ext cx="2644200" cy="3429000"/>
          </a:xfrm>
          <a:prstGeom prst="rect">
            <a:avLst/>
          </a:prstGeom>
          <a:solidFill>
            <a:schemeClr val="lt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51"/>
        <p:cNvGrpSpPr/>
        <p:nvPr/>
      </p:nvGrpSpPr>
      <p:grpSpPr>
        <a:xfrm>
          <a:off x="0" y="0"/>
          <a:ext cx="0" cy="0"/>
          <a:chOff x="0" y="0"/>
          <a:chExt cx="0" cy="0"/>
        </a:xfrm>
      </p:grpSpPr>
      <p:sp>
        <p:nvSpPr>
          <p:cNvPr id="52" name="Google Shape;52;p38"/>
          <p:cNvSpPr>
            <a:spLocks noGrp="1"/>
          </p:cNvSpPr>
          <p:nvPr>
            <p:ph type="pic" idx="2"/>
          </p:nvPr>
        </p:nvSpPr>
        <p:spPr>
          <a:xfrm>
            <a:off x="0" y="709448"/>
            <a:ext cx="2351400" cy="2719500"/>
          </a:xfrm>
          <a:prstGeom prst="rect">
            <a:avLst/>
          </a:prstGeom>
          <a:solidFill>
            <a:schemeClr val="lt1"/>
          </a:solidFill>
          <a:ln>
            <a:noFill/>
          </a:ln>
        </p:spPr>
      </p:sp>
      <p:sp>
        <p:nvSpPr>
          <p:cNvPr id="53" name="Google Shape;53;p38"/>
          <p:cNvSpPr>
            <a:spLocks noGrp="1"/>
          </p:cNvSpPr>
          <p:nvPr>
            <p:ph type="pic" idx="3"/>
          </p:nvPr>
        </p:nvSpPr>
        <p:spPr>
          <a:xfrm>
            <a:off x="0" y="3429000"/>
            <a:ext cx="2351400" cy="2719500"/>
          </a:xfrm>
          <a:prstGeom prst="rect">
            <a:avLst/>
          </a:prstGeom>
          <a:solidFill>
            <a:schemeClr val="lt1"/>
          </a:solidFill>
          <a:ln>
            <a:noFill/>
          </a:ln>
        </p:spPr>
      </p:sp>
      <p:sp>
        <p:nvSpPr>
          <p:cNvPr id="54" name="Google Shape;54;p38"/>
          <p:cNvSpPr>
            <a:spLocks noGrp="1"/>
          </p:cNvSpPr>
          <p:nvPr>
            <p:ph type="pic" idx="4"/>
          </p:nvPr>
        </p:nvSpPr>
        <p:spPr>
          <a:xfrm>
            <a:off x="5878286" y="709448"/>
            <a:ext cx="2351400" cy="2719500"/>
          </a:xfrm>
          <a:prstGeom prst="rect">
            <a:avLst/>
          </a:prstGeom>
          <a:solidFill>
            <a:schemeClr val="lt1"/>
          </a:solidFill>
          <a:ln>
            <a:noFill/>
          </a:ln>
        </p:spPr>
      </p:sp>
      <p:sp>
        <p:nvSpPr>
          <p:cNvPr id="55" name="Google Shape;55;p38"/>
          <p:cNvSpPr>
            <a:spLocks noGrp="1"/>
          </p:cNvSpPr>
          <p:nvPr>
            <p:ph type="pic" idx="5"/>
          </p:nvPr>
        </p:nvSpPr>
        <p:spPr>
          <a:xfrm>
            <a:off x="5878286" y="3429000"/>
            <a:ext cx="2351400" cy="27195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56"/>
        <p:cNvGrpSpPr/>
        <p:nvPr/>
      </p:nvGrpSpPr>
      <p:grpSpPr>
        <a:xfrm>
          <a:off x="0" y="0"/>
          <a:ext cx="0" cy="0"/>
          <a:chOff x="0" y="0"/>
          <a:chExt cx="0" cy="0"/>
        </a:xfrm>
      </p:grpSpPr>
      <p:sp>
        <p:nvSpPr>
          <p:cNvPr id="57" name="Google Shape;57;p39"/>
          <p:cNvSpPr>
            <a:spLocks noGrp="1"/>
          </p:cNvSpPr>
          <p:nvPr>
            <p:ph type="pic" idx="2"/>
          </p:nvPr>
        </p:nvSpPr>
        <p:spPr>
          <a:xfrm flipH="1">
            <a:off x="4905525" y="2275870"/>
            <a:ext cx="2381100" cy="2353200"/>
          </a:xfrm>
          <a:prstGeom prst="rect">
            <a:avLst/>
          </a:prstGeom>
          <a:solidFill>
            <a:schemeClr val="lt1"/>
          </a:solidFill>
          <a:ln>
            <a:noFill/>
          </a:ln>
        </p:spPr>
      </p:sp>
      <p:sp>
        <p:nvSpPr>
          <p:cNvPr id="58" name="Google Shape;58;p39"/>
          <p:cNvSpPr>
            <a:spLocks noGrp="1"/>
          </p:cNvSpPr>
          <p:nvPr>
            <p:ph type="pic" idx="3"/>
          </p:nvPr>
        </p:nvSpPr>
        <p:spPr>
          <a:xfrm>
            <a:off x="2021416" y="1099230"/>
            <a:ext cx="2381400" cy="2353200"/>
          </a:xfrm>
          <a:prstGeom prst="rect">
            <a:avLst/>
          </a:prstGeom>
          <a:solidFill>
            <a:schemeClr val="lt1"/>
          </a:solidFill>
          <a:ln>
            <a:noFill/>
          </a:ln>
        </p:spPr>
      </p:sp>
      <p:sp>
        <p:nvSpPr>
          <p:cNvPr id="59" name="Google Shape;59;p39"/>
          <p:cNvSpPr>
            <a:spLocks noGrp="1"/>
          </p:cNvSpPr>
          <p:nvPr>
            <p:ph type="pic" idx="4"/>
          </p:nvPr>
        </p:nvSpPr>
        <p:spPr>
          <a:xfrm flipH="1">
            <a:off x="7789484" y="3452510"/>
            <a:ext cx="2381100" cy="23532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60"/>
        <p:cNvGrpSpPr/>
        <p:nvPr/>
      </p:nvGrpSpPr>
      <p:grpSpPr>
        <a:xfrm>
          <a:off x="0" y="0"/>
          <a:ext cx="0" cy="0"/>
          <a:chOff x="0" y="0"/>
          <a:chExt cx="0" cy="0"/>
        </a:xfrm>
      </p:grpSpPr>
      <p:sp>
        <p:nvSpPr>
          <p:cNvPr id="61" name="Google Shape;61;p40"/>
          <p:cNvSpPr>
            <a:spLocks noGrp="1"/>
          </p:cNvSpPr>
          <p:nvPr>
            <p:ph type="pic" idx="2"/>
          </p:nvPr>
        </p:nvSpPr>
        <p:spPr>
          <a:xfrm>
            <a:off x="0" y="0"/>
            <a:ext cx="6185700" cy="3429000"/>
          </a:xfrm>
          <a:prstGeom prst="rect">
            <a:avLst/>
          </a:prstGeom>
          <a:solidFill>
            <a:schemeClr val="lt1"/>
          </a:solidFill>
          <a:ln>
            <a:noFill/>
          </a:ln>
        </p:spPr>
      </p:sp>
      <p:sp>
        <p:nvSpPr>
          <p:cNvPr id="62" name="Google Shape;62;p40"/>
          <p:cNvSpPr>
            <a:spLocks noGrp="1"/>
          </p:cNvSpPr>
          <p:nvPr>
            <p:ph type="pic" idx="3"/>
          </p:nvPr>
        </p:nvSpPr>
        <p:spPr>
          <a:xfrm>
            <a:off x="0" y="3429000"/>
            <a:ext cx="3092700" cy="3429000"/>
          </a:xfrm>
          <a:prstGeom prst="rect">
            <a:avLst/>
          </a:prstGeom>
          <a:solidFill>
            <a:schemeClr val="lt1"/>
          </a:solidFill>
          <a:ln>
            <a:noFill/>
          </a:ln>
        </p:spPr>
      </p:sp>
      <p:sp>
        <p:nvSpPr>
          <p:cNvPr id="63" name="Google Shape;63;p40"/>
          <p:cNvSpPr>
            <a:spLocks noGrp="1"/>
          </p:cNvSpPr>
          <p:nvPr>
            <p:ph type="pic" idx="4"/>
          </p:nvPr>
        </p:nvSpPr>
        <p:spPr>
          <a:xfrm>
            <a:off x="3092824" y="3429000"/>
            <a:ext cx="30927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64"/>
        <p:cNvGrpSpPr/>
        <p:nvPr/>
      </p:nvGrpSpPr>
      <p:grpSpPr>
        <a:xfrm>
          <a:off x="0" y="0"/>
          <a:ext cx="0" cy="0"/>
          <a:chOff x="0" y="0"/>
          <a:chExt cx="0" cy="0"/>
        </a:xfrm>
      </p:grpSpPr>
      <p:sp>
        <p:nvSpPr>
          <p:cNvPr id="65" name="Google Shape;65;p41"/>
          <p:cNvSpPr>
            <a:spLocks noGrp="1"/>
          </p:cNvSpPr>
          <p:nvPr>
            <p:ph type="pic" idx="2"/>
          </p:nvPr>
        </p:nvSpPr>
        <p:spPr>
          <a:xfrm>
            <a:off x="0" y="0"/>
            <a:ext cx="3429000" cy="3791100"/>
          </a:xfrm>
          <a:prstGeom prst="rect">
            <a:avLst/>
          </a:prstGeom>
          <a:solidFill>
            <a:schemeClr val="lt1"/>
          </a:solidFill>
          <a:ln>
            <a:noFill/>
          </a:ln>
        </p:spPr>
      </p:sp>
      <p:sp>
        <p:nvSpPr>
          <p:cNvPr id="66" name="Google Shape;66;p41"/>
          <p:cNvSpPr>
            <a:spLocks noGrp="1"/>
          </p:cNvSpPr>
          <p:nvPr>
            <p:ph type="pic" idx="3"/>
          </p:nvPr>
        </p:nvSpPr>
        <p:spPr>
          <a:xfrm>
            <a:off x="3429000" y="0"/>
            <a:ext cx="3429000" cy="3791100"/>
          </a:xfrm>
          <a:prstGeom prst="rect">
            <a:avLst/>
          </a:prstGeom>
          <a:solidFill>
            <a:schemeClr val="lt1"/>
          </a:solidFill>
          <a:ln>
            <a:noFill/>
          </a:ln>
        </p:spPr>
      </p:sp>
      <p:sp>
        <p:nvSpPr>
          <p:cNvPr id="67" name="Google Shape;67;p41"/>
          <p:cNvSpPr>
            <a:spLocks noGrp="1"/>
          </p:cNvSpPr>
          <p:nvPr>
            <p:ph type="pic" idx="4"/>
          </p:nvPr>
        </p:nvSpPr>
        <p:spPr>
          <a:xfrm>
            <a:off x="6858000" y="3790950"/>
            <a:ext cx="3429000" cy="3067200"/>
          </a:xfrm>
          <a:prstGeom prst="rect">
            <a:avLst/>
          </a:prstGeom>
          <a:solidFill>
            <a:schemeClr val="lt1"/>
          </a:solidFill>
          <a:ln>
            <a:noFill/>
          </a:ln>
        </p:spPr>
      </p:sp>
      <p:sp>
        <p:nvSpPr>
          <p:cNvPr id="68" name="Google Shape;68;p41"/>
          <p:cNvSpPr>
            <a:spLocks noGrp="1"/>
          </p:cNvSpPr>
          <p:nvPr>
            <p:ph type="pic" idx="5"/>
          </p:nvPr>
        </p:nvSpPr>
        <p:spPr>
          <a:xfrm>
            <a:off x="10287000" y="3790950"/>
            <a:ext cx="1905000" cy="3067200"/>
          </a:xfrm>
          <a:prstGeom prst="rect">
            <a:avLst/>
          </a:prstGeom>
          <a:solidFill>
            <a:schemeClr val="lt1"/>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69"/>
        <p:cNvGrpSpPr/>
        <p:nvPr/>
      </p:nvGrpSpPr>
      <p:grpSpPr>
        <a:xfrm>
          <a:off x="0" y="0"/>
          <a:ext cx="0" cy="0"/>
          <a:chOff x="0" y="0"/>
          <a:chExt cx="0" cy="0"/>
        </a:xfrm>
      </p:grpSpPr>
      <p:sp>
        <p:nvSpPr>
          <p:cNvPr id="70" name="Google Shape;70;p42"/>
          <p:cNvSpPr>
            <a:spLocks noGrp="1"/>
          </p:cNvSpPr>
          <p:nvPr>
            <p:ph type="pic" idx="2"/>
          </p:nvPr>
        </p:nvSpPr>
        <p:spPr>
          <a:xfrm>
            <a:off x="1181100" y="250"/>
            <a:ext cx="4515000" cy="3496800"/>
          </a:xfrm>
          <a:prstGeom prst="rect">
            <a:avLst/>
          </a:prstGeom>
          <a:solidFill>
            <a:schemeClr val="lt1"/>
          </a:solidFill>
          <a:ln>
            <a:noFill/>
          </a:ln>
        </p:spPr>
      </p:sp>
      <p:sp>
        <p:nvSpPr>
          <p:cNvPr id="71" name="Google Shape;71;p42"/>
          <p:cNvSpPr>
            <a:spLocks noGrp="1"/>
          </p:cNvSpPr>
          <p:nvPr>
            <p:ph type="pic" idx="3"/>
          </p:nvPr>
        </p:nvSpPr>
        <p:spPr>
          <a:xfrm>
            <a:off x="3333750" y="3533775"/>
            <a:ext cx="2362200" cy="3324300"/>
          </a:xfrm>
          <a:prstGeom prst="rect">
            <a:avLst/>
          </a:prstGeom>
          <a:solidFill>
            <a:schemeClr val="lt1"/>
          </a:solidFill>
          <a:ln>
            <a:noFill/>
          </a:ln>
        </p:spPr>
      </p:sp>
      <p:sp>
        <p:nvSpPr>
          <p:cNvPr id="72" name="Google Shape;72;p42"/>
          <p:cNvSpPr>
            <a:spLocks noGrp="1"/>
          </p:cNvSpPr>
          <p:nvPr>
            <p:ph type="pic" idx="4"/>
          </p:nvPr>
        </p:nvSpPr>
        <p:spPr>
          <a:xfrm>
            <a:off x="5695950" y="3533775"/>
            <a:ext cx="4712100" cy="33243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
        <p:cNvGrpSpPr/>
        <p:nvPr/>
      </p:nvGrpSpPr>
      <p:grpSpPr>
        <a:xfrm>
          <a:off x="0" y="0"/>
          <a:ext cx="0" cy="0"/>
          <a:chOff x="0" y="0"/>
          <a:chExt cx="0" cy="0"/>
        </a:xfrm>
      </p:grpSpPr>
      <p:sp>
        <p:nvSpPr>
          <p:cNvPr id="8" name="Google Shape;8;p19"/>
          <p:cNvSpPr>
            <a:spLocks noGrp="1"/>
          </p:cNvSpPr>
          <p:nvPr>
            <p:ph type="pic" idx="2"/>
          </p:nvPr>
        </p:nvSpPr>
        <p:spPr>
          <a:xfrm>
            <a:off x="5543550" y="0"/>
            <a:ext cx="6648600" cy="4629300"/>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73"/>
        <p:cNvGrpSpPr/>
        <p:nvPr/>
      </p:nvGrpSpPr>
      <p:grpSpPr>
        <a:xfrm>
          <a:off x="0" y="0"/>
          <a:ext cx="0" cy="0"/>
          <a:chOff x="0" y="0"/>
          <a:chExt cx="0" cy="0"/>
        </a:xfrm>
      </p:grpSpPr>
      <p:sp>
        <p:nvSpPr>
          <p:cNvPr id="74" name="Google Shape;74;p43"/>
          <p:cNvSpPr>
            <a:spLocks noGrp="1"/>
          </p:cNvSpPr>
          <p:nvPr>
            <p:ph type="pic" idx="2"/>
          </p:nvPr>
        </p:nvSpPr>
        <p:spPr>
          <a:xfrm>
            <a:off x="8629650" y="895350"/>
            <a:ext cx="2533800" cy="2533800"/>
          </a:xfrm>
          <a:prstGeom prst="rect">
            <a:avLst/>
          </a:prstGeom>
          <a:solidFill>
            <a:schemeClr val="lt1"/>
          </a:solidFill>
          <a:ln>
            <a:noFill/>
          </a:ln>
        </p:spPr>
      </p:sp>
      <p:sp>
        <p:nvSpPr>
          <p:cNvPr id="75" name="Google Shape;75;p43"/>
          <p:cNvSpPr>
            <a:spLocks noGrp="1"/>
          </p:cNvSpPr>
          <p:nvPr>
            <p:ph type="pic" idx="3"/>
          </p:nvPr>
        </p:nvSpPr>
        <p:spPr>
          <a:xfrm>
            <a:off x="6096000" y="895350"/>
            <a:ext cx="2533800" cy="2533800"/>
          </a:xfrm>
          <a:prstGeom prst="rect">
            <a:avLst/>
          </a:prstGeom>
          <a:solidFill>
            <a:schemeClr val="lt1"/>
          </a:solidFill>
          <a:ln>
            <a:noFill/>
          </a:ln>
        </p:spPr>
      </p:sp>
      <p:sp>
        <p:nvSpPr>
          <p:cNvPr id="76" name="Google Shape;76;p43"/>
          <p:cNvSpPr>
            <a:spLocks noGrp="1"/>
          </p:cNvSpPr>
          <p:nvPr>
            <p:ph type="pic" idx="4"/>
          </p:nvPr>
        </p:nvSpPr>
        <p:spPr>
          <a:xfrm>
            <a:off x="6096000" y="3429000"/>
            <a:ext cx="2533800" cy="2533800"/>
          </a:xfrm>
          <a:prstGeom prst="rect">
            <a:avLst/>
          </a:prstGeom>
          <a:solidFill>
            <a:schemeClr val="lt1"/>
          </a:solidFill>
          <a:ln>
            <a:noFill/>
          </a:ln>
        </p:spPr>
      </p:sp>
      <p:sp>
        <p:nvSpPr>
          <p:cNvPr id="77" name="Google Shape;77;p43"/>
          <p:cNvSpPr>
            <a:spLocks noGrp="1"/>
          </p:cNvSpPr>
          <p:nvPr>
            <p:ph type="pic" idx="5"/>
          </p:nvPr>
        </p:nvSpPr>
        <p:spPr>
          <a:xfrm>
            <a:off x="8629650" y="3429000"/>
            <a:ext cx="2533800" cy="25338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78"/>
        <p:cNvGrpSpPr/>
        <p:nvPr/>
      </p:nvGrpSpPr>
      <p:grpSpPr>
        <a:xfrm>
          <a:off x="0" y="0"/>
          <a:ext cx="0" cy="0"/>
          <a:chOff x="0" y="0"/>
          <a:chExt cx="0" cy="0"/>
        </a:xfrm>
      </p:grpSpPr>
      <p:sp>
        <p:nvSpPr>
          <p:cNvPr id="79" name="Google Shape;79;p44"/>
          <p:cNvSpPr>
            <a:spLocks noGrp="1"/>
          </p:cNvSpPr>
          <p:nvPr>
            <p:ph type="pic" idx="2"/>
          </p:nvPr>
        </p:nvSpPr>
        <p:spPr>
          <a:xfrm>
            <a:off x="1901003" y="2042832"/>
            <a:ext cx="1568700" cy="2834100"/>
          </a:xfrm>
          <a:prstGeom prst="rect">
            <a:avLst/>
          </a:prstGeom>
          <a:solidFill>
            <a:schemeClr val="lt1"/>
          </a:solidFill>
          <a:ln>
            <a:noFill/>
          </a:ln>
        </p:spPr>
      </p:sp>
      <p:sp>
        <p:nvSpPr>
          <p:cNvPr id="80" name="Google Shape;80;p44"/>
          <p:cNvSpPr>
            <a:spLocks noGrp="1"/>
          </p:cNvSpPr>
          <p:nvPr>
            <p:ph type="pic" idx="3"/>
          </p:nvPr>
        </p:nvSpPr>
        <p:spPr>
          <a:xfrm>
            <a:off x="4028383" y="2042832"/>
            <a:ext cx="1568700" cy="2834100"/>
          </a:xfrm>
          <a:prstGeom prst="rect">
            <a:avLst/>
          </a:prstGeom>
          <a:solidFill>
            <a:schemeClr val="lt1"/>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81"/>
        <p:cNvGrpSpPr/>
        <p:nvPr/>
      </p:nvGrpSpPr>
      <p:grpSpPr>
        <a:xfrm>
          <a:off x="0" y="0"/>
          <a:ext cx="0" cy="0"/>
          <a:chOff x="0" y="0"/>
          <a:chExt cx="0" cy="0"/>
        </a:xfrm>
      </p:grpSpPr>
      <p:sp>
        <p:nvSpPr>
          <p:cNvPr id="82" name="Google Shape;82;p45"/>
          <p:cNvSpPr>
            <a:spLocks noGrp="1"/>
          </p:cNvSpPr>
          <p:nvPr>
            <p:ph type="pic" idx="2"/>
          </p:nvPr>
        </p:nvSpPr>
        <p:spPr>
          <a:xfrm>
            <a:off x="1275793" y="2233890"/>
            <a:ext cx="3990300" cy="2520900"/>
          </a:xfrm>
          <a:prstGeom prst="rect">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1"/>
        <p:cNvGrpSpPr/>
        <p:nvPr/>
      </p:nvGrpSpPr>
      <p:grpSpPr>
        <a:xfrm>
          <a:off x="0" y="0"/>
          <a:ext cx="0" cy="0"/>
          <a:chOff x="0" y="0"/>
          <a:chExt cx="0" cy="0"/>
        </a:xfrm>
      </p:grpSpPr>
      <p:sp>
        <p:nvSpPr>
          <p:cNvPr id="12" name="Google Shape;12;p21"/>
          <p:cNvSpPr>
            <a:spLocks noGrp="1"/>
          </p:cNvSpPr>
          <p:nvPr>
            <p:ph type="pic" idx="2"/>
          </p:nvPr>
        </p:nvSpPr>
        <p:spPr>
          <a:xfrm>
            <a:off x="6843227" y="1476375"/>
            <a:ext cx="3581400" cy="3905400"/>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7"/>
        <p:cNvGrpSpPr/>
        <p:nvPr/>
      </p:nvGrpSpPr>
      <p:grpSpPr>
        <a:xfrm>
          <a:off x="0" y="0"/>
          <a:ext cx="0" cy="0"/>
          <a:chOff x="0" y="0"/>
          <a:chExt cx="0" cy="0"/>
        </a:xfrm>
      </p:grpSpPr>
      <p:sp>
        <p:nvSpPr>
          <p:cNvPr id="18" name="Google Shape;18;p24"/>
          <p:cNvSpPr>
            <a:spLocks noGrp="1"/>
          </p:cNvSpPr>
          <p:nvPr>
            <p:ph type="pic" idx="2"/>
          </p:nvPr>
        </p:nvSpPr>
        <p:spPr>
          <a:xfrm>
            <a:off x="8226639" y="893445"/>
            <a:ext cx="3169800" cy="4362600"/>
          </a:xfrm>
          <a:prstGeom prst="rect">
            <a:avLst/>
          </a:prstGeom>
          <a:solidFill>
            <a:schemeClr val="lt1"/>
          </a:solidFill>
          <a:ln>
            <a:noFill/>
          </a:ln>
        </p:spPr>
      </p:sp>
      <p:sp>
        <p:nvSpPr>
          <p:cNvPr id="19" name="Google Shape;19;p24"/>
          <p:cNvSpPr>
            <a:spLocks noGrp="1"/>
          </p:cNvSpPr>
          <p:nvPr>
            <p:ph type="pic" idx="3"/>
          </p:nvPr>
        </p:nvSpPr>
        <p:spPr>
          <a:xfrm>
            <a:off x="0" y="3074670"/>
            <a:ext cx="2748900" cy="3783300"/>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20"/>
        <p:cNvGrpSpPr/>
        <p:nvPr/>
      </p:nvGrpSpPr>
      <p:grpSpPr>
        <a:xfrm>
          <a:off x="0" y="0"/>
          <a:ext cx="0" cy="0"/>
          <a:chOff x="0" y="0"/>
          <a:chExt cx="0" cy="0"/>
        </a:xfrm>
      </p:grpSpPr>
      <p:sp>
        <p:nvSpPr>
          <p:cNvPr id="21" name="Google Shape;21;p25"/>
          <p:cNvSpPr>
            <a:spLocks noGrp="1"/>
          </p:cNvSpPr>
          <p:nvPr>
            <p:ph type="pic" idx="2"/>
          </p:nvPr>
        </p:nvSpPr>
        <p:spPr>
          <a:xfrm>
            <a:off x="8158369" y="0"/>
            <a:ext cx="3482100" cy="4660200"/>
          </a:xfrm>
          <a:prstGeom prst="rect">
            <a:avLst/>
          </a:prstGeom>
          <a:solidFill>
            <a:schemeClr val="lt1"/>
          </a:solidFill>
          <a:ln>
            <a:noFill/>
          </a:ln>
        </p:spPr>
      </p:sp>
      <p:sp>
        <p:nvSpPr>
          <p:cNvPr id="22" name="Google Shape;22;p25"/>
          <p:cNvSpPr>
            <a:spLocks noGrp="1"/>
          </p:cNvSpPr>
          <p:nvPr>
            <p:ph type="pic" idx="3"/>
          </p:nvPr>
        </p:nvSpPr>
        <p:spPr>
          <a:xfrm>
            <a:off x="4676141" y="0"/>
            <a:ext cx="3482100" cy="4660200"/>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
        <p:cNvGrpSpPr/>
        <p:nvPr/>
      </p:nvGrpSpPr>
      <p:grpSpPr>
        <a:xfrm>
          <a:off x="0" y="0"/>
          <a:ext cx="0" cy="0"/>
          <a:chOff x="0" y="0"/>
          <a:chExt cx="0" cy="0"/>
        </a:xfrm>
      </p:grpSpPr>
      <p:sp>
        <p:nvSpPr>
          <p:cNvPr id="31" name="Google Shape;31;p29"/>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2"/>
        <p:cNvGrpSpPr/>
        <p:nvPr/>
      </p:nvGrpSpPr>
      <p:grpSpPr>
        <a:xfrm>
          <a:off x="0" y="0"/>
          <a:ext cx="0" cy="0"/>
          <a:chOff x="0" y="0"/>
          <a:chExt cx="0" cy="0"/>
        </a:xfrm>
      </p:grpSpPr>
      <p:sp>
        <p:nvSpPr>
          <p:cNvPr id="33" name="Google Shape;33;p30"/>
          <p:cNvSpPr>
            <a:spLocks noGrp="1"/>
          </p:cNvSpPr>
          <p:nvPr>
            <p:ph type="pic" idx="2"/>
          </p:nvPr>
        </p:nvSpPr>
        <p:spPr>
          <a:xfrm>
            <a:off x="3885293" y="0"/>
            <a:ext cx="4305300" cy="6858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34"/>
        <p:cNvGrpSpPr/>
        <p:nvPr/>
      </p:nvGrpSpPr>
      <p:grpSpPr>
        <a:xfrm>
          <a:off x="0" y="0"/>
          <a:ext cx="0" cy="0"/>
          <a:chOff x="0" y="0"/>
          <a:chExt cx="0" cy="0"/>
        </a:xfrm>
      </p:grpSpPr>
      <p:sp>
        <p:nvSpPr>
          <p:cNvPr id="35" name="Google Shape;35;p31"/>
          <p:cNvSpPr>
            <a:spLocks noGrp="1"/>
          </p:cNvSpPr>
          <p:nvPr>
            <p:ph type="pic" idx="2"/>
          </p:nvPr>
        </p:nvSpPr>
        <p:spPr>
          <a:xfrm>
            <a:off x="0" y="1574800"/>
            <a:ext cx="7067700" cy="37083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6"/>
        <p:cNvGrpSpPr/>
        <p:nvPr/>
      </p:nvGrpSpPr>
      <p:grpSpPr>
        <a:xfrm>
          <a:off x="0" y="0"/>
          <a:ext cx="0" cy="0"/>
          <a:chOff x="0" y="0"/>
          <a:chExt cx="0" cy="0"/>
        </a:xfrm>
      </p:grpSpPr>
      <p:sp>
        <p:nvSpPr>
          <p:cNvPr id="37" name="Google Shape;37;p32"/>
          <p:cNvSpPr>
            <a:spLocks noGrp="1"/>
          </p:cNvSpPr>
          <p:nvPr>
            <p:ph type="pic" idx="2"/>
          </p:nvPr>
        </p:nvSpPr>
        <p:spPr>
          <a:xfrm>
            <a:off x="1053193" y="1333500"/>
            <a:ext cx="3314700" cy="4191000"/>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6"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jpe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g2588ac39394_0_21"/>
          <p:cNvSpPr txBox="1"/>
          <p:nvPr/>
        </p:nvSpPr>
        <p:spPr>
          <a:xfrm>
            <a:off x="0" y="1919550"/>
            <a:ext cx="2385900" cy="1108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3400"/>
              <a:buFont typeface="Arial"/>
              <a:buNone/>
            </a:pPr>
            <a:r>
              <a:rPr lang="en-US" sz="3300" b="1" dirty="0">
                <a:solidFill>
                  <a:schemeClr val="lt1"/>
                </a:solidFill>
                <a:latin typeface="Roboto"/>
                <a:ea typeface="Roboto"/>
                <a:cs typeface="Roboto"/>
                <a:sym typeface="Roboto"/>
              </a:rPr>
              <a:t>Industry</a:t>
            </a:r>
            <a:endParaRPr sz="3300" b="1" dirty="0">
              <a:solidFill>
                <a:schemeClr val="lt1"/>
              </a:solidFill>
              <a:latin typeface="Roboto"/>
              <a:ea typeface="Roboto"/>
              <a:cs typeface="Roboto"/>
              <a:sym typeface="Roboto"/>
            </a:endParaRPr>
          </a:p>
          <a:p>
            <a:pPr marL="0" lvl="0" indent="0" algn="l" rtl="0">
              <a:spcBef>
                <a:spcPts val="0"/>
              </a:spcBef>
              <a:spcAft>
                <a:spcPts val="0"/>
              </a:spcAft>
              <a:buClr>
                <a:srgbClr val="000000"/>
              </a:buClr>
              <a:buSzPts val="3400"/>
              <a:buFont typeface="Arial"/>
              <a:buNone/>
            </a:pPr>
            <a:r>
              <a:rPr lang="en-US" sz="3300" b="1" dirty="0">
                <a:solidFill>
                  <a:schemeClr val="lt1"/>
                </a:solidFill>
                <a:latin typeface="Roboto"/>
                <a:ea typeface="Roboto"/>
                <a:cs typeface="Roboto"/>
                <a:sym typeface="Roboto"/>
              </a:rPr>
              <a:t>Track</a:t>
            </a:r>
            <a:endParaRPr sz="2700" b="1" i="1" dirty="0">
              <a:solidFill>
                <a:schemeClr val="lt1"/>
              </a:solidFill>
              <a:latin typeface="Roboto"/>
              <a:ea typeface="Roboto"/>
              <a:cs typeface="Roboto"/>
              <a:sym typeface="Roboto"/>
            </a:endParaRPr>
          </a:p>
        </p:txBody>
      </p:sp>
      <p:sp>
        <p:nvSpPr>
          <p:cNvPr id="96" name="Google Shape;96;g2588ac39394_0_21"/>
          <p:cNvSpPr txBox="1"/>
          <p:nvPr/>
        </p:nvSpPr>
        <p:spPr>
          <a:xfrm>
            <a:off x="1026778" y="900454"/>
            <a:ext cx="1022594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3200" b="1" dirty="0">
                <a:solidFill>
                  <a:srgbClr val="2C3D8F"/>
                </a:solidFill>
              </a:rPr>
              <a:t>Ads Recommendation </a:t>
            </a:r>
          </a:p>
          <a:p>
            <a:pPr marL="0" marR="0" lvl="0" indent="0" algn="ctr" rtl="0">
              <a:spcBef>
                <a:spcPts val="0"/>
              </a:spcBef>
              <a:spcAft>
                <a:spcPts val="0"/>
              </a:spcAft>
              <a:buNone/>
            </a:pPr>
            <a:r>
              <a:rPr lang="en-US" altLang="zh-CN" sz="3200" b="1" dirty="0">
                <a:solidFill>
                  <a:srgbClr val="2C3D8F"/>
                </a:solidFill>
              </a:rPr>
              <a:t>in a Collapsed and Entangled World</a:t>
            </a:r>
            <a:endParaRPr lang="en-US" altLang="zh-CN" sz="3200" dirty="0">
              <a:solidFill>
                <a:srgbClr val="2C3D8F"/>
              </a:solidFill>
            </a:endParaRPr>
          </a:p>
        </p:txBody>
      </p:sp>
      <p:sp>
        <p:nvSpPr>
          <p:cNvPr id="100" name="Google Shape;100;g2588ac39394_0_21"/>
          <p:cNvSpPr txBox="1"/>
          <p:nvPr/>
        </p:nvSpPr>
        <p:spPr>
          <a:xfrm>
            <a:off x="1218078" y="3027750"/>
            <a:ext cx="9756300" cy="12464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dirty="0" err="1">
                <a:solidFill>
                  <a:srgbClr val="4B4F58"/>
                </a:solidFill>
                <a:latin typeface="Roboto"/>
                <a:ea typeface="Roboto"/>
                <a:cs typeface="Roboto"/>
                <a:sym typeface="Roboto"/>
              </a:rPr>
              <a:t>Junwei</a:t>
            </a:r>
            <a:r>
              <a:rPr lang="en-US" sz="2300" b="1" dirty="0">
                <a:solidFill>
                  <a:srgbClr val="4B4F58"/>
                </a:solidFill>
                <a:latin typeface="Roboto"/>
                <a:ea typeface="Roboto"/>
                <a:cs typeface="Roboto"/>
                <a:sym typeface="Roboto"/>
              </a:rPr>
              <a:t> Pan</a:t>
            </a:r>
            <a:r>
              <a:rPr lang="en-US" sz="2300" dirty="0">
                <a:solidFill>
                  <a:srgbClr val="4B4F58"/>
                </a:solidFill>
                <a:latin typeface="Roboto"/>
                <a:ea typeface="Roboto"/>
                <a:cs typeface="Roboto"/>
                <a:sym typeface="Roboto"/>
              </a:rPr>
              <a:t>, Wei Xue, </a:t>
            </a:r>
            <a:r>
              <a:rPr lang="en-US" sz="2300" dirty="0" err="1">
                <a:solidFill>
                  <a:srgbClr val="4B4F58"/>
                </a:solidFill>
                <a:latin typeface="Roboto"/>
                <a:ea typeface="Roboto"/>
                <a:cs typeface="Roboto"/>
                <a:sym typeface="Roboto"/>
              </a:rPr>
              <a:t>Ximei</a:t>
            </a:r>
            <a:r>
              <a:rPr lang="en-US" sz="2300" dirty="0">
                <a:solidFill>
                  <a:srgbClr val="4B4F58"/>
                </a:solidFill>
                <a:latin typeface="Roboto"/>
                <a:ea typeface="Roboto"/>
                <a:cs typeface="Roboto"/>
                <a:sym typeface="Roboto"/>
              </a:rPr>
              <a:t> Wang, </a:t>
            </a:r>
            <a:r>
              <a:rPr lang="en-US" sz="2300" dirty="0" err="1">
                <a:solidFill>
                  <a:srgbClr val="4B4F58"/>
                </a:solidFill>
                <a:latin typeface="Roboto"/>
                <a:ea typeface="Roboto"/>
                <a:cs typeface="Roboto"/>
                <a:sym typeface="Roboto"/>
              </a:rPr>
              <a:t>Haibin</a:t>
            </a:r>
            <a:r>
              <a:rPr lang="en-US" sz="2300" dirty="0">
                <a:solidFill>
                  <a:srgbClr val="4B4F58"/>
                </a:solidFill>
                <a:latin typeface="Roboto"/>
                <a:ea typeface="Roboto"/>
                <a:cs typeface="Roboto"/>
                <a:sym typeface="Roboto"/>
              </a:rPr>
              <a:t> Yu, </a:t>
            </a:r>
          </a:p>
          <a:p>
            <a:pPr marL="0" lvl="0" indent="0" algn="ctr" rtl="0">
              <a:spcBef>
                <a:spcPts val="0"/>
              </a:spcBef>
              <a:spcAft>
                <a:spcPts val="0"/>
              </a:spcAft>
              <a:buNone/>
            </a:pPr>
            <a:r>
              <a:rPr lang="en-US" sz="2300" dirty="0" err="1">
                <a:solidFill>
                  <a:srgbClr val="4B4F58"/>
                </a:solidFill>
                <a:latin typeface="Roboto"/>
                <a:ea typeface="Roboto"/>
                <a:cs typeface="Roboto"/>
                <a:sym typeface="Roboto"/>
              </a:rPr>
              <a:t>Xun</a:t>
            </a:r>
            <a:r>
              <a:rPr lang="en-US" sz="2300" dirty="0">
                <a:solidFill>
                  <a:srgbClr val="4B4F58"/>
                </a:solidFill>
                <a:latin typeface="Roboto"/>
                <a:ea typeface="Roboto"/>
                <a:cs typeface="Roboto"/>
                <a:sym typeface="Roboto"/>
              </a:rPr>
              <a:t> Liu, </a:t>
            </a:r>
            <a:r>
              <a:rPr lang="en-US" sz="2300" dirty="0" err="1">
                <a:solidFill>
                  <a:srgbClr val="4B4F58"/>
                </a:solidFill>
                <a:latin typeface="Roboto"/>
                <a:ea typeface="Roboto"/>
                <a:cs typeface="Roboto"/>
                <a:sym typeface="Roboto"/>
              </a:rPr>
              <a:t>Shijie</a:t>
            </a:r>
            <a:r>
              <a:rPr lang="en-US" sz="2300" dirty="0">
                <a:solidFill>
                  <a:srgbClr val="4B4F58"/>
                </a:solidFill>
                <a:latin typeface="Roboto"/>
                <a:ea typeface="Roboto"/>
                <a:cs typeface="Roboto"/>
                <a:sym typeface="Roboto"/>
              </a:rPr>
              <a:t> Quan, </a:t>
            </a:r>
            <a:r>
              <a:rPr lang="en-US" sz="2300" dirty="0" err="1">
                <a:solidFill>
                  <a:srgbClr val="4B4F58"/>
                </a:solidFill>
                <a:latin typeface="Roboto"/>
                <a:ea typeface="Roboto"/>
                <a:cs typeface="Roboto"/>
                <a:sym typeface="Roboto"/>
              </a:rPr>
              <a:t>Xueming</a:t>
            </a:r>
            <a:r>
              <a:rPr lang="en-US" sz="2300" dirty="0">
                <a:solidFill>
                  <a:srgbClr val="4B4F58"/>
                </a:solidFill>
                <a:latin typeface="Roboto"/>
                <a:ea typeface="Roboto"/>
                <a:cs typeface="Roboto"/>
                <a:sym typeface="Roboto"/>
              </a:rPr>
              <a:t> Qiu, </a:t>
            </a:r>
          </a:p>
          <a:p>
            <a:pPr marL="0" lvl="0" indent="0" algn="ctr" rtl="0">
              <a:spcBef>
                <a:spcPts val="0"/>
              </a:spcBef>
              <a:spcAft>
                <a:spcPts val="0"/>
              </a:spcAft>
              <a:buNone/>
            </a:pPr>
            <a:r>
              <a:rPr lang="en-US" sz="2300" dirty="0" err="1">
                <a:solidFill>
                  <a:srgbClr val="4B4F58"/>
                </a:solidFill>
                <a:latin typeface="Roboto"/>
                <a:ea typeface="Roboto"/>
                <a:cs typeface="Roboto"/>
                <a:sym typeface="Roboto"/>
              </a:rPr>
              <a:t>Dapeng</a:t>
            </a:r>
            <a:r>
              <a:rPr lang="en-US" sz="2300" dirty="0">
                <a:solidFill>
                  <a:srgbClr val="4B4F58"/>
                </a:solidFill>
                <a:latin typeface="Roboto"/>
                <a:ea typeface="Roboto"/>
                <a:cs typeface="Roboto"/>
                <a:sym typeface="Roboto"/>
              </a:rPr>
              <a:t> Liu, Lei Xiao, Jie Jiang</a:t>
            </a:r>
          </a:p>
        </p:txBody>
      </p:sp>
      <p:pic>
        <p:nvPicPr>
          <p:cNvPr id="8" name="Picture 7">
            <a:extLst>
              <a:ext uri="{FF2B5EF4-FFF2-40B4-BE49-F238E27FC236}">
                <a16:creationId xmlns:a16="http://schemas.microsoft.com/office/drawing/2014/main" id="{FABB3FB5-AEE5-B44B-E3D3-C0B03EAB16EC}"/>
              </a:ext>
            </a:extLst>
          </p:cNvPr>
          <p:cNvPicPr>
            <a:picLocks noChangeAspect="1"/>
          </p:cNvPicPr>
          <p:nvPr/>
        </p:nvPicPr>
        <p:blipFill>
          <a:blip r:embed="rId3"/>
          <a:stretch>
            <a:fillRect/>
          </a:stretch>
        </p:blipFill>
        <p:spPr>
          <a:xfrm>
            <a:off x="25356" y="6174386"/>
            <a:ext cx="2385444" cy="683614"/>
          </a:xfrm>
          <a:prstGeom prst="rect">
            <a:avLst/>
          </a:prstGeom>
        </p:spPr>
      </p:pic>
      <p:pic>
        <p:nvPicPr>
          <p:cNvPr id="3" name="图片 2" descr="徽标&#10;&#10;描述已自动生成">
            <a:extLst>
              <a:ext uri="{FF2B5EF4-FFF2-40B4-BE49-F238E27FC236}">
                <a16:creationId xmlns:a16="http://schemas.microsoft.com/office/drawing/2014/main" id="{ED42BC9F-52E9-3E1B-113D-21FC8821D529}"/>
              </a:ext>
            </a:extLst>
          </p:cNvPr>
          <p:cNvPicPr>
            <a:picLocks noChangeAspect="1"/>
          </p:cNvPicPr>
          <p:nvPr/>
        </p:nvPicPr>
        <p:blipFill>
          <a:blip r:embed="rId4"/>
          <a:stretch>
            <a:fillRect/>
          </a:stretch>
        </p:blipFill>
        <p:spPr>
          <a:xfrm>
            <a:off x="4318518" y="5324333"/>
            <a:ext cx="3554963" cy="4764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C2: Dimensional Collapse - Results</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4" name="图片 3">
            <a:extLst>
              <a:ext uri="{FF2B5EF4-FFF2-40B4-BE49-F238E27FC236}">
                <a16:creationId xmlns:a16="http://schemas.microsoft.com/office/drawing/2014/main" id="{8496317B-F13B-5A83-09E0-B9C499D916EB}"/>
              </a:ext>
            </a:extLst>
          </p:cNvPr>
          <p:cNvPicPr>
            <a:picLocks noChangeAspect="1"/>
          </p:cNvPicPr>
          <p:nvPr/>
        </p:nvPicPr>
        <p:blipFill>
          <a:blip r:embed="rId4"/>
          <a:stretch>
            <a:fillRect/>
          </a:stretch>
        </p:blipFill>
        <p:spPr>
          <a:xfrm>
            <a:off x="2939985" y="1393692"/>
            <a:ext cx="6312030" cy="3510294"/>
          </a:xfrm>
          <a:prstGeom prst="rect">
            <a:avLst/>
          </a:prstGeom>
        </p:spPr>
      </p:pic>
      <p:sp>
        <p:nvSpPr>
          <p:cNvPr id="3" name="圆角矩形 2">
            <a:extLst>
              <a:ext uri="{FF2B5EF4-FFF2-40B4-BE49-F238E27FC236}">
                <a16:creationId xmlns:a16="http://schemas.microsoft.com/office/drawing/2014/main" id="{108EB3E9-9BE1-DB0F-BC18-FCACEBB945F4}"/>
              </a:ext>
            </a:extLst>
          </p:cNvPr>
          <p:cNvSpPr/>
          <p:nvPr/>
        </p:nvSpPr>
        <p:spPr>
          <a:xfrm>
            <a:off x="2992314" y="5093593"/>
            <a:ext cx="6207372" cy="741430"/>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i="1" dirty="0">
                <a:solidFill>
                  <a:schemeClr val="tx1"/>
                </a:solidFill>
              </a:rPr>
              <a:t>Can</a:t>
            </a:r>
            <a:r>
              <a:rPr kumimoji="1" lang="zh-CN" altLang="en-US" i="1" dirty="0">
                <a:solidFill>
                  <a:schemeClr val="tx1"/>
                </a:solidFill>
              </a:rPr>
              <a:t> </a:t>
            </a:r>
            <a:r>
              <a:rPr kumimoji="1" lang="en-US" altLang="zh-CN" i="1" dirty="0">
                <a:solidFill>
                  <a:schemeClr val="tx1"/>
                </a:solidFill>
              </a:rPr>
              <a:t>be</a:t>
            </a:r>
            <a:r>
              <a:rPr kumimoji="1" lang="zh-CN" altLang="en-US" i="1" dirty="0">
                <a:solidFill>
                  <a:schemeClr val="tx1"/>
                </a:solidFill>
              </a:rPr>
              <a:t> </a:t>
            </a:r>
            <a:r>
              <a:rPr kumimoji="1" lang="en-US" altLang="zh-CN" i="1" dirty="0">
                <a:solidFill>
                  <a:schemeClr val="tx1"/>
                </a:solidFill>
              </a:rPr>
              <a:t>applied</a:t>
            </a:r>
            <a:r>
              <a:rPr kumimoji="1" lang="zh-CN" altLang="en-US" i="1" dirty="0">
                <a:solidFill>
                  <a:schemeClr val="tx1"/>
                </a:solidFill>
              </a:rPr>
              <a:t> </a:t>
            </a:r>
            <a:r>
              <a:rPr kumimoji="1" lang="en-US" altLang="zh-CN" i="1" dirty="0">
                <a:solidFill>
                  <a:schemeClr val="tx1"/>
                </a:solidFill>
              </a:rPr>
              <a:t>to</a:t>
            </a:r>
            <a:r>
              <a:rPr kumimoji="1" lang="zh-CN" altLang="en-US" i="1" dirty="0">
                <a:solidFill>
                  <a:schemeClr val="tx1"/>
                </a:solidFill>
              </a:rPr>
              <a:t> </a:t>
            </a:r>
            <a:r>
              <a:rPr kumimoji="1" lang="en-US" altLang="zh-CN" i="1" dirty="0">
                <a:solidFill>
                  <a:schemeClr val="tx1"/>
                </a:solidFill>
              </a:rPr>
              <a:t>all</a:t>
            </a:r>
            <a:r>
              <a:rPr kumimoji="1" lang="zh-CN" altLang="en-US" i="1" dirty="0">
                <a:solidFill>
                  <a:schemeClr val="tx1"/>
                </a:solidFill>
              </a:rPr>
              <a:t> </a:t>
            </a:r>
            <a:r>
              <a:rPr kumimoji="1" lang="en-US" altLang="zh-CN" i="1" dirty="0">
                <a:solidFill>
                  <a:schemeClr val="tx1"/>
                </a:solidFill>
              </a:rPr>
              <a:t>existing</a:t>
            </a:r>
            <a:r>
              <a:rPr kumimoji="1" lang="zh-CN" altLang="en-US" i="1" dirty="0">
                <a:solidFill>
                  <a:schemeClr val="tx1"/>
                </a:solidFill>
              </a:rPr>
              <a:t> </a:t>
            </a:r>
            <a:r>
              <a:rPr kumimoji="1" lang="en-US" altLang="zh-CN" i="1" dirty="0">
                <a:solidFill>
                  <a:schemeClr val="tx1"/>
                </a:solidFill>
              </a:rPr>
              <a:t>CTR</a:t>
            </a:r>
            <a:r>
              <a:rPr kumimoji="1" lang="zh-CN" altLang="en-US" i="1" dirty="0">
                <a:solidFill>
                  <a:schemeClr val="tx1"/>
                </a:solidFill>
              </a:rPr>
              <a:t> </a:t>
            </a:r>
            <a:r>
              <a:rPr kumimoji="1" lang="en-US" altLang="zh-CN" i="1" dirty="0">
                <a:solidFill>
                  <a:schemeClr val="tx1"/>
                </a:solidFill>
              </a:rPr>
              <a:t>models</a:t>
            </a:r>
          </a:p>
          <a:p>
            <a:pPr marL="285750" indent="-285750">
              <a:buFont typeface="Arial" panose="020B0604020202020204" pitchFamily="34" charset="0"/>
              <a:buChar char="•"/>
            </a:pPr>
            <a:r>
              <a:rPr kumimoji="1" lang="en-US" altLang="zh-CN" i="1" dirty="0">
                <a:solidFill>
                  <a:schemeClr val="tx1"/>
                </a:solidFill>
              </a:rPr>
              <a:t>Compared to Single-Embedding, Multi-Embedding paradigm,</a:t>
            </a:r>
            <a:r>
              <a:rPr kumimoji="1" lang="zh-CN" altLang="en-US" i="1" dirty="0">
                <a:solidFill>
                  <a:schemeClr val="tx1"/>
                </a:solidFill>
              </a:rPr>
              <a:t> </a:t>
            </a:r>
            <a:r>
              <a:rPr kumimoji="1" lang="en-US" altLang="zh-CN" i="1" dirty="0">
                <a:solidFill>
                  <a:schemeClr val="tx1"/>
                </a:solidFill>
              </a:rPr>
              <a:t>successfully achieves </a:t>
            </a:r>
            <a:r>
              <a:rPr kumimoji="1" lang="en-US" altLang="zh-CN" i="1" dirty="0">
                <a:solidFill>
                  <a:srgbClr val="C00000"/>
                </a:solidFill>
              </a:rPr>
              <a:t>scale-up regarding #params</a:t>
            </a:r>
            <a:endParaRPr kumimoji="1" lang="zh-CN" altLang="en-US" dirty="0">
              <a:solidFill>
                <a:srgbClr val="C00000"/>
              </a:solidFill>
            </a:endParaRPr>
          </a:p>
        </p:txBody>
      </p:sp>
      <p:sp>
        <p:nvSpPr>
          <p:cNvPr id="6" name="文本框 5">
            <a:extLst>
              <a:ext uri="{FF2B5EF4-FFF2-40B4-BE49-F238E27FC236}">
                <a16:creationId xmlns:a16="http://schemas.microsoft.com/office/drawing/2014/main" id="{1719DCB0-0002-EE3D-AF67-07F9BAEC15B1}"/>
              </a:ext>
            </a:extLst>
          </p:cNvPr>
          <p:cNvSpPr txBox="1"/>
          <p:nvPr/>
        </p:nvSpPr>
        <p:spPr>
          <a:xfrm>
            <a:off x="3881535" y="6428792"/>
            <a:ext cx="7946406" cy="307777"/>
          </a:xfrm>
          <a:prstGeom prst="rect">
            <a:avLst/>
          </a:prstGeom>
          <a:noFill/>
        </p:spPr>
        <p:txBody>
          <a:bodyPr wrap="none" rtlCol="0">
            <a:spAutoFit/>
          </a:bodyPr>
          <a:lstStyle/>
          <a:p>
            <a:r>
              <a:rPr kumimoji="1" lang="en-US" altLang="zh-CN" dirty="0">
                <a:solidFill>
                  <a:schemeClr val="bg1">
                    <a:lumMod val="50000"/>
                  </a:schemeClr>
                </a:solidFill>
              </a:rPr>
              <a:t>On the Embedding Collapse when Scaling up Recommendation Models. ICML 2024. Tencent Ads.</a:t>
            </a:r>
            <a:endParaRPr kumimoji="1" lang="zh-CN" altLang="en-US" dirty="0">
              <a:solidFill>
                <a:schemeClr val="bg1">
                  <a:lumMod val="50000"/>
                </a:schemeClr>
              </a:solidFill>
            </a:endParaRPr>
          </a:p>
        </p:txBody>
      </p:sp>
    </p:spTree>
    <p:extLst>
      <p:ext uri="{BB962C8B-B14F-4D97-AF65-F5344CB8AC3E}">
        <p14:creationId xmlns:p14="http://schemas.microsoft.com/office/powerpoint/2010/main" val="290777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1938952"/>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solidFill>
                  <a:schemeClr val="bg1">
                    <a:lumMod val="65000"/>
                  </a:schemeClr>
                </a:solidFill>
              </a:rPr>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tx1"/>
                </a:solidFill>
              </a:rPr>
              <a:t>C3: Interest Entanglement</a:t>
            </a:r>
          </a:p>
        </p:txBody>
      </p:sp>
      <p:pic>
        <p:nvPicPr>
          <p:cNvPr id="108" name="Google Shape;108;p2"/>
          <p:cNvPicPr preferRelativeResize="0"/>
          <p:nvPr/>
        </p:nvPicPr>
        <p:blipFill rotWithShape="1">
          <a:blip r:embed="rId3">
            <a:alphaModFix/>
          </a:blip>
          <a:srcRect t="71678" b="39175"/>
          <a:stretch/>
        </p:blipFill>
        <p:spPr>
          <a:xfrm rot="10800000" flipH="1">
            <a:off x="5543550" y="3429012"/>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Outline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5445247"/>
            <a:ext cx="3668486" cy="1412753"/>
          </a:xfrm>
          <a:prstGeom prst="rect">
            <a:avLst/>
          </a:prstGeom>
        </p:spPr>
      </p:pic>
    </p:spTree>
    <p:extLst>
      <p:ext uri="{BB962C8B-B14F-4D97-AF65-F5344CB8AC3E}">
        <p14:creationId xmlns:p14="http://schemas.microsoft.com/office/powerpoint/2010/main" val="327767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219218"/>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C3: Interest Entanglement</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135754"/>
            <a:ext cx="1875452" cy="722246"/>
          </a:xfrm>
          <a:prstGeom prst="rect">
            <a:avLst/>
          </a:prstGeom>
        </p:spPr>
      </p:pic>
      <p:sp>
        <p:nvSpPr>
          <p:cNvPr id="11" name="文本框 10">
            <a:extLst>
              <a:ext uri="{FF2B5EF4-FFF2-40B4-BE49-F238E27FC236}">
                <a16:creationId xmlns:a16="http://schemas.microsoft.com/office/drawing/2014/main" id="{43DEA63F-319B-C6B0-A278-02EE6C5B8223}"/>
              </a:ext>
            </a:extLst>
          </p:cNvPr>
          <p:cNvSpPr txBox="1"/>
          <p:nvPr/>
        </p:nvSpPr>
        <p:spPr>
          <a:xfrm>
            <a:off x="3881535" y="6428792"/>
            <a:ext cx="7231467" cy="307777"/>
          </a:xfrm>
          <a:prstGeom prst="rect">
            <a:avLst/>
          </a:prstGeom>
          <a:noFill/>
        </p:spPr>
        <p:txBody>
          <a:bodyPr wrap="none" rtlCol="0">
            <a:spAutoFit/>
          </a:bodyPr>
          <a:lstStyle/>
          <a:p>
            <a:r>
              <a:rPr kumimoji="1" lang="en-US" altLang="zh-CN" dirty="0">
                <a:solidFill>
                  <a:schemeClr val="bg1">
                    <a:lumMod val="50000"/>
                  </a:schemeClr>
                </a:solidFill>
              </a:rPr>
              <a:t>STEM: Unleashing the Power of Embedding for Multi-Task Recommendation. AAAI 2024.</a:t>
            </a:r>
            <a:endParaRPr kumimoji="1" lang="zh-CN" altLang="en-US" dirty="0">
              <a:solidFill>
                <a:schemeClr val="bg1">
                  <a:lumMod val="50000"/>
                </a:schemeClr>
              </a:solidFill>
            </a:endParaRPr>
          </a:p>
        </p:txBody>
      </p:sp>
      <p:pic>
        <p:nvPicPr>
          <p:cNvPr id="6" name="图片 5" descr="图表, 直方图&#10;&#10;描述已自动生成">
            <a:extLst>
              <a:ext uri="{FF2B5EF4-FFF2-40B4-BE49-F238E27FC236}">
                <a16:creationId xmlns:a16="http://schemas.microsoft.com/office/drawing/2014/main" id="{270151DC-5872-E380-B691-82849B4FA14A}"/>
              </a:ext>
            </a:extLst>
          </p:cNvPr>
          <p:cNvPicPr>
            <a:picLocks noChangeAspect="1"/>
          </p:cNvPicPr>
          <p:nvPr/>
        </p:nvPicPr>
        <p:blipFill>
          <a:blip r:embed="rId4"/>
          <a:stretch>
            <a:fillRect/>
          </a:stretch>
        </p:blipFill>
        <p:spPr>
          <a:xfrm>
            <a:off x="396672" y="2158185"/>
            <a:ext cx="8565501" cy="3875926"/>
          </a:xfrm>
          <a:prstGeom prst="rect">
            <a:avLst/>
          </a:prstGeom>
        </p:spPr>
      </p:pic>
      <p:pic>
        <p:nvPicPr>
          <p:cNvPr id="5" name="图片 4">
            <a:extLst>
              <a:ext uri="{FF2B5EF4-FFF2-40B4-BE49-F238E27FC236}">
                <a16:creationId xmlns:a16="http://schemas.microsoft.com/office/drawing/2014/main" id="{FF40E1AD-DD5A-4C95-23A0-CC2669B0480A}"/>
              </a:ext>
            </a:extLst>
          </p:cNvPr>
          <p:cNvPicPr>
            <a:picLocks noChangeAspect="1"/>
          </p:cNvPicPr>
          <p:nvPr/>
        </p:nvPicPr>
        <p:blipFill>
          <a:blip r:embed="rId5"/>
          <a:stretch>
            <a:fillRect/>
          </a:stretch>
        </p:blipFill>
        <p:spPr>
          <a:xfrm>
            <a:off x="9051203" y="2519266"/>
            <a:ext cx="3054677" cy="2908170"/>
          </a:xfrm>
          <a:prstGeom prst="rect">
            <a:avLst/>
          </a:prstGeom>
        </p:spPr>
      </p:pic>
      <p:sp>
        <p:nvSpPr>
          <p:cNvPr id="7" name="圆角矩形 6">
            <a:extLst>
              <a:ext uri="{FF2B5EF4-FFF2-40B4-BE49-F238E27FC236}">
                <a16:creationId xmlns:a16="http://schemas.microsoft.com/office/drawing/2014/main" id="{6C009CAC-DF92-97AD-0046-1509B8784E16}"/>
              </a:ext>
            </a:extLst>
          </p:cNvPr>
          <p:cNvSpPr/>
          <p:nvPr/>
        </p:nvSpPr>
        <p:spPr>
          <a:xfrm>
            <a:off x="703129" y="1229412"/>
            <a:ext cx="5077180" cy="886469"/>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dirty="0">
                <a:solidFill>
                  <a:schemeClr val="bg2"/>
                </a:solidFill>
              </a:rPr>
              <a:t>Consider two tasks: like and finish.</a:t>
            </a:r>
          </a:p>
          <a:p>
            <a:pPr marL="285750" indent="-285750">
              <a:buFont typeface="Arial" panose="020B0604020202020204" pitchFamily="34" charset="0"/>
              <a:buChar char="•"/>
            </a:pPr>
            <a:r>
              <a:rPr kumimoji="1" lang="en-US" altLang="zh-CN" dirty="0">
                <a:solidFill>
                  <a:schemeClr val="bg2"/>
                </a:solidFill>
              </a:rPr>
              <a:t>We select a set of (user, item) pairs with </a:t>
            </a:r>
            <a:r>
              <a:rPr kumimoji="1" lang="en-US" altLang="zh-CN" dirty="0">
                <a:solidFill>
                  <a:srgbClr val="FF0000"/>
                </a:solidFill>
              </a:rPr>
              <a:t>conflicting embedding distance</a:t>
            </a:r>
            <a:r>
              <a:rPr kumimoji="1" lang="en-US" altLang="zh-CN" dirty="0">
                <a:solidFill>
                  <a:schemeClr val="bg2"/>
                </a:solidFill>
              </a:rPr>
              <a:t> (interest) according two individual tasks’ embeddings.</a:t>
            </a:r>
            <a:endParaRPr kumimoji="1" lang="zh-CN" altLang="en-US" dirty="0">
              <a:solidFill>
                <a:schemeClr val="bg2"/>
              </a:solidFill>
            </a:endParaRPr>
          </a:p>
        </p:txBody>
      </p:sp>
      <p:sp>
        <p:nvSpPr>
          <p:cNvPr id="10" name="文本框 9">
            <a:extLst>
              <a:ext uri="{FF2B5EF4-FFF2-40B4-BE49-F238E27FC236}">
                <a16:creationId xmlns:a16="http://schemas.microsoft.com/office/drawing/2014/main" id="{F90378C6-20BF-E63D-A39D-1FD79D868617}"/>
              </a:ext>
            </a:extLst>
          </p:cNvPr>
          <p:cNvSpPr txBox="1"/>
          <p:nvPr/>
        </p:nvSpPr>
        <p:spPr>
          <a:xfrm>
            <a:off x="9190654" y="5489541"/>
            <a:ext cx="2808513" cy="523220"/>
          </a:xfrm>
          <a:prstGeom prst="rect">
            <a:avLst/>
          </a:prstGeom>
          <a:noFill/>
        </p:spPr>
        <p:txBody>
          <a:bodyPr wrap="square" rtlCol="0">
            <a:spAutoFit/>
          </a:bodyPr>
          <a:lstStyle/>
          <a:p>
            <a:pPr algn="ctr"/>
            <a:r>
              <a:rPr kumimoji="1" lang="en-US" altLang="zh-CN" dirty="0"/>
              <a:t>Shared-and Task-specific Embedding paradigm.</a:t>
            </a:r>
            <a:endParaRPr kumimoji="1" lang="zh-CN" altLang="en-US" dirty="0"/>
          </a:p>
        </p:txBody>
      </p:sp>
    </p:spTree>
    <p:extLst>
      <p:ext uri="{BB962C8B-B14F-4D97-AF65-F5344CB8AC3E}">
        <p14:creationId xmlns:p14="http://schemas.microsoft.com/office/powerpoint/2010/main" val="408718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C3: Interest Entanglement, Architecture</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920158"/>
            <a:ext cx="2435289" cy="937842"/>
          </a:xfrm>
          <a:prstGeom prst="rect">
            <a:avLst/>
          </a:prstGeom>
        </p:spPr>
      </p:pic>
      <p:pic>
        <p:nvPicPr>
          <p:cNvPr id="3" name="图片 2">
            <a:extLst>
              <a:ext uri="{FF2B5EF4-FFF2-40B4-BE49-F238E27FC236}">
                <a16:creationId xmlns:a16="http://schemas.microsoft.com/office/drawing/2014/main" id="{A14AE932-7D26-0750-A4C3-589CF74C8E71}"/>
              </a:ext>
            </a:extLst>
          </p:cNvPr>
          <p:cNvPicPr>
            <a:picLocks noChangeAspect="1"/>
          </p:cNvPicPr>
          <p:nvPr/>
        </p:nvPicPr>
        <p:blipFill>
          <a:blip r:embed="rId4"/>
          <a:stretch>
            <a:fillRect/>
          </a:stretch>
        </p:blipFill>
        <p:spPr>
          <a:xfrm>
            <a:off x="83745" y="1411837"/>
            <a:ext cx="12024509" cy="2979044"/>
          </a:xfrm>
          <a:prstGeom prst="rect">
            <a:avLst/>
          </a:prstGeom>
        </p:spPr>
      </p:pic>
      <p:sp>
        <p:nvSpPr>
          <p:cNvPr id="5" name="文本框 4">
            <a:extLst>
              <a:ext uri="{FF2B5EF4-FFF2-40B4-BE49-F238E27FC236}">
                <a16:creationId xmlns:a16="http://schemas.microsoft.com/office/drawing/2014/main" id="{FF17610A-BCAD-E536-82B6-5E634127D585}"/>
              </a:ext>
            </a:extLst>
          </p:cNvPr>
          <p:cNvSpPr txBox="1"/>
          <p:nvPr/>
        </p:nvSpPr>
        <p:spPr>
          <a:xfrm>
            <a:off x="2707433" y="6334780"/>
            <a:ext cx="8911414" cy="523220"/>
          </a:xfrm>
          <a:prstGeom prst="rect">
            <a:avLst/>
          </a:prstGeom>
          <a:noFill/>
        </p:spPr>
        <p:txBody>
          <a:bodyPr wrap="none" rtlCol="0">
            <a:spAutoFit/>
          </a:bodyPr>
          <a:lstStyle/>
          <a:p>
            <a:r>
              <a:rPr kumimoji="1" lang="en-US" altLang="zh-CN" dirty="0">
                <a:solidFill>
                  <a:schemeClr val="bg1">
                    <a:lumMod val="50000"/>
                  </a:schemeClr>
                </a:solidFill>
              </a:rPr>
              <a:t>STEM: Unleashing the Power of Embedding for Multi-Task Recommendation. AAAI 2024.</a:t>
            </a:r>
          </a:p>
          <a:p>
            <a:r>
              <a:rPr kumimoji="1" lang="en-US" altLang="zh-CN" dirty="0">
                <a:solidFill>
                  <a:schemeClr val="bg1">
                    <a:lumMod val="50000"/>
                  </a:schemeClr>
                </a:solidFill>
              </a:rPr>
              <a:t>Crocodile: Cross Experts Covariance for Disentangled Learning in Multi-Domain Recommendation. </a:t>
            </a:r>
            <a:r>
              <a:rPr kumimoji="1" lang="en-US" altLang="zh-CN" dirty="0" err="1">
                <a:solidFill>
                  <a:schemeClr val="bg1">
                    <a:lumMod val="50000"/>
                  </a:schemeClr>
                </a:solidFill>
              </a:rPr>
              <a:t>arxiv</a:t>
            </a:r>
            <a:r>
              <a:rPr kumimoji="1" lang="en-US" altLang="zh-CN" dirty="0">
                <a:solidFill>
                  <a:schemeClr val="bg1">
                    <a:lumMod val="50000"/>
                  </a:schemeClr>
                </a:solidFill>
              </a:rPr>
              <a:t> 2024.</a:t>
            </a:r>
            <a:endParaRPr kumimoji="1" lang="zh-CN" altLang="en-US" dirty="0">
              <a:solidFill>
                <a:schemeClr val="bg1">
                  <a:lumMod val="50000"/>
                </a:schemeClr>
              </a:solidFill>
            </a:endParaRPr>
          </a:p>
        </p:txBody>
      </p:sp>
      <p:sp>
        <p:nvSpPr>
          <p:cNvPr id="6" name="圆角矩形 5">
            <a:extLst>
              <a:ext uri="{FF2B5EF4-FFF2-40B4-BE49-F238E27FC236}">
                <a16:creationId xmlns:a16="http://schemas.microsoft.com/office/drawing/2014/main" id="{26A91780-F944-8D01-8D61-5A87E5A83FBD}"/>
              </a:ext>
            </a:extLst>
          </p:cNvPr>
          <p:cNvSpPr/>
          <p:nvPr/>
        </p:nvSpPr>
        <p:spPr>
          <a:xfrm>
            <a:off x="3104578" y="4750861"/>
            <a:ext cx="7401692" cy="1572545"/>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rPr>
              <a:t>Multi-Task or Multi-Domain Learning</a:t>
            </a:r>
          </a:p>
          <a:p>
            <a:pPr marL="285750" lvl="7" indent="-285750">
              <a:buFont typeface="Arial" panose="020B0604020202020204" pitchFamily="34" charset="0"/>
              <a:buChar char="•"/>
            </a:pPr>
            <a:r>
              <a:rPr kumimoji="1" lang="en-US" altLang="zh-CN" dirty="0">
                <a:solidFill>
                  <a:schemeClr val="tx1"/>
                </a:solidFill>
              </a:rPr>
              <a:t>STEM: One embedding table for each task: too many embedding tables!</a:t>
            </a:r>
          </a:p>
          <a:p>
            <a:pPr marL="285750" indent="-285750">
              <a:buFont typeface="Arial" panose="020B0604020202020204" pitchFamily="34" charset="0"/>
              <a:buChar char="•"/>
            </a:pPr>
            <a:r>
              <a:rPr kumimoji="1" lang="en-US" altLang="zh-CN" dirty="0">
                <a:solidFill>
                  <a:schemeClr val="tx1"/>
                </a:solidFill>
              </a:rPr>
              <a:t>AME (Asymmetric Multiple-Embedding): Fixed number of embeddings, with different dimension to disentangle them.</a:t>
            </a:r>
          </a:p>
          <a:p>
            <a:pPr marL="285750" indent="-285750">
              <a:buFont typeface="Arial" panose="020B0604020202020204" pitchFamily="34" charset="0"/>
              <a:buChar char="•"/>
            </a:pPr>
            <a:r>
              <a:rPr kumimoji="1" lang="en-US" altLang="zh-CN" dirty="0">
                <a:solidFill>
                  <a:schemeClr val="tx1"/>
                </a:solidFill>
              </a:rPr>
              <a:t>Crocodile: Fixed number of embeddings, with an explicit disentangle loss.</a:t>
            </a:r>
          </a:p>
          <a:p>
            <a:r>
              <a:rPr kumimoji="1" lang="en-US" altLang="zh-CN" dirty="0">
                <a:solidFill>
                  <a:schemeClr val="tx1"/>
                </a:solidFill>
              </a:rPr>
              <a:t>Auxiliary Learning</a:t>
            </a:r>
          </a:p>
          <a:p>
            <a:pPr marL="285750" indent="-285750">
              <a:buFont typeface="Arial" panose="020B0604020202020204" pitchFamily="34" charset="0"/>
              <a:buChar char="•"/>
            </a:pPr>
            <a:r>
              <a:rPr kumimoji="1" lang="en-US" altLang="zh-CN" dirty="0">
                <a:solidFill>
                  <a:schemeClr val="tx1"/>
                </a:solidFill>
              </a:rPr>
              <a:t>STEM-AL: One embedding for the main task, and one shared embedding for all tasks.</a:t>
            </a:r>
            <a:endParaRPr kumimoji="1" lang="zh-CN" altLang="en-US" dirty="0">
              <a:solidFill>
                <a:srgbClr val="C00000"/>
              </a:solidFill>
            </a:endParaRPr>
          </a:p>
        </p:txBody>
      </p:sp>
      <p:sp>
        <p:nvSpPr>
          <p:cNvPr id="8" name="文本框 7">
            <a:extLst>
              <a:ext uri="{FF2B5EF4-FFF2-40B4-BE49-F238E27FC236}">
                <a16:creationId xmlns:a16="http://schemas.microsoft.com/office/drawing/2014/main" id="{B5F23B80-EFEC-7DCD-BF76-9AF13E26E9ED}"/>
              </a:ext>
            </a:extLst>
          </p:cNvPr>
          <p:cNvSpPr txBox="1"/>
          <p:nvPr/>
        </p:nvSpPr>
        <p:spPr>
          <a:xfrm>
            <a:off x="607178" y="4279865"/>
            <a:ext cx="2100255" cy="461665"/>
          </a:xfrm>
          <a:prstGeom prst="rect">
            <a:avLst/>
          </a:prstGeom>
          <a:noFill/>
        </p:spPr>
        <p:txBody>
          <a:bodyPr wrap="none" rtlCol="0">
            <a:spAutoFit/>
          </a:bodyPr>
          <a:lstStyle/>
          <a:p>
            <a:pPr algn="ctr"/>
            <a:r>
              <a:rPr kumimoji="1" lang="en-US" altLang="zh-CN" sz="1200" dirty="0"/>
              <a:t>For Single-Task Learning</a:t>
            </a:r>
          </a:p>
          <a:p>
            <a:pPr algn="ctr"/>
            <a:r>
              <a:rPr kumimoji="1" lang="en-US" altLang="zh-CN" sz="1200" dirty="0"/>
              <a:t>Tackle </a:t>
            </a:r>
            <a:r>
              <a:rPr kumimoji="1" lang="en-US" altLang="zh-CN" sz="1200" dirty="0">
                <a:solidFill>
                  <a:srgbClr val="FF0000"/>
                </a:solidFill>
              </a:rPr>
              <a:t>dimensional collapse</a:t>
            </a:r>
            <a:endParaRPr kumimoji="1" lang="zh-CN" altLang="en-US" sz="1200" dirty="0">
              <a:solidFill>
                <a:srgbClr val="FF0000"/>
              </a:solidFill>
            </a:endParaRPr>
          </a:p>
        </p:txBody>
      </p:sp>
      <p:sp>
        <p:nvSpPr>
          <p:cNvPr id="9" name="文本框 8">
            <a:extLst>
              <a:ext uri="{FF2B5EF4-FFF2-40B4-BE49-F238E27FC236}">
                <a16:creationId xmlns:a16="http://schemas.microsoft.com/office/drawing/2014/main" id="{3E35E8F2-5D5B-5A91-1124-B9BAABD50E91}"/>
              </a:ext>
            </a:extLst>
          </p:cNvPr>
          <p:cNvSpPr txBox="1"/>
          <p:nvPr/>
        </p:nvSpPr>
        <p:spPr>
          <a:xfrm>
            <a:off x="4613866" y="4279865"/>
            <a:ext cx="2154757" cy="461665"/>
          </a:xfrm>
          <a:prstGeom prst="rect">
            <a:avLst/>
          </a:prstGeom>
          <a:noFill/>
        </p:spPr>
        <p:txBody>
          <a:bodyPr wrap="none" rtlCol="0">
            <a:spAutoFit/>
          </a:bodyPr>
          <a:lstStyle/>
          <a:p>
            <a:pPr algn="ctr"/>
            <a:r>
              <a:rPr kumimoji="1" lang="en-US" altLang="zh-CN" sz="1200" dirty="0"/>
              <a:t>For </a:t>
            </a:r>
            <a:r>
              <a:rPr kumimoji="1" lang="en-US" altLang="zh-CN" sz="1200" b="1" dirty="0"/>
              <a:t>Multi-Task Learning</a:t>
            </a:r>
          </a:p>
          <a:p>
            <a:pPr algn="ctr"/>
            <a:r>
              <a:rPr kumimoji="1" lang="en-US" altLang="zh-CN" sz="1200" dirty="0"/>
              <a:t>Tackle</a:t>
            </a:r>
            <a:r>
              <a:rPr kumimoji="1" lang="zh-CN" altLang="en-US" sz="1200" dirty="0"/>
              <a:t> </a:t>
            </a:r>
            <a:r>
              <a:rPr kumimoji="1" lang="en-US" altLang="zh-CN" sz="1200" dirty="0">
                <a:solidFill>
                  <a:srgbClr val="FF0000"/>
                </a:solidFill>
              </a:rPr>
              <a:t>interest</a:t>
            </a:r>
            <a:r>
              <a:rPr kumimoji="1" lang="zh-CN" altLang="en-US" sz="1200" dirty="0">
                <a:solidFill>
                  <a:srgbClr val="FF0000"/>
                </a:solidFill>
              </a:rPr>
              <a:t> </a:t>
            </a:r>
            <a:r>
              <a:rPr kumimoji="1" lang="en-US" altLang="zh-CN" sz="1200" dirty="0">
                <a:solidFill>
                  <a:srgbClr val="FF0000"/>
                </a:solidFill>
              </a:rPr>
              <a:t>entanglement</a:t>
            </a:r>
            <a:endParaRPr kumimoji="1" lang="zh-CN" altLang="en-US" sz="1200" dirty="0">
              <a:solidFill>
                <a:srgbClr val="FF0000"/>
              </a:solidFill>
            </a:endParaRPr>
          </a:p>
        </p:txBody>
      </p:sp>
      <p:sp>
        <p:nvSpPr>
          <p:cNvPr id="10" name="文本框 9">
            <a:extLst>
              <a:ext uri="{FF2B5EF4-FFF2-40B4-BE49-F238E27FC236}">
                <a16:creationId xmlns:a16="http://schemas.microsoft.com/office/drawing/2014/main" id="{620DFF4A-03C4-019F-C6D6-D9E6DFDDFFAC}"/>
              </a:ext>
            </a:extLst>
          </p:cNvPr>
          <p:cNvSpPr txBox="1"/>
          <p:nvPr/>
        </p:nvSpPr>
        <p:spPr>
          <a:xfrm>
            <a:off x="9011694" y="4279865"/>
            <a:ext cx="2154757" cy="461665"/>
          </a:xfrm>
          <a:prstGeom prst="rect">
            <a:avLst/>
          </a:prstGeom>
          <a:noFill/>
        </p:spPr>
        <p:txBody>
          <a:bodyPr wrap="none" rtlCol="0">
            <a:spAutoFit/>
          </a:bodyPr>
          <a:lstStyle/>
          <a:p>
            <a:pPr algn="ctr"/>
            <a:r>
              <a:rPr kumimoji="1" lang="en-US" altLang="zh-CN" sz="1200" dirty="0"/>
              <a:t>For </a:t>
            </a:r>
            <a:r>
              <a:rPr kumimoji="1" lang="en-US" altLang="zh-CN" sz="1200" b="1" dirty="0"/>
              <a:t>Auxiliary</a:t>
            </a:r>
            <a:r>
              <a:rPr kumimoji="1" lang="zh-CN" altLang="en-US" sz="1200" b="1" dirty="0"/>
              <a:t> </a:t>
            </a:r>
            <a:r>
              <a:rPr kumimoji="1" lang="en-US" altLang="zh-CN" sz="1200" b="1" dirty="0"/>
              <a:t>Learning</a:t>
            </a:r>
          </a:p>
          <a:p>
            <a:pPr algn="ctr"/>
            <a:r>
              <a:rPr kumimoji="1" lang="en-US" altLang="zh-CN" sz="1200" dirty="0"/>
              <a:t>Tackle</a:t>
            </a:r>
            <a:r>
              <a:rPr kumimoji="1" lang="zh-CN" altLang="en-US" sz="1200" dirty="0"/>
              <a:t> </a:t>
            </a:r>
            <a:r>
              <a:rPr kumimoji="1" lang="en-US" altLang="zh-CN" sz="1200" dirty="0">
                <a:solidFill>
                  <a:srgbClr val="FF0000"/>
                </a:solidFill>
              </a:rPr>
              <a:t>interest</a:t>
            </a:r>
            <a:r>
              <a:rPr kumimoji="1" lang="zh-CN" altLang="en-US" sz="1200" dirty="0">
                <a:solidFill>
                  <a:srgbClr val="FF0000"/>
                </a:solidFill>
              </a:rPr>
              <a:t> </a:t>
            </a:r>
            <a:r>
              <a:rPr kumimoji="1" lang="en-US" altLang="zh-CN" sz="1200" dirty="0">
                <a:solidFill>
                  <a:srgbClr val="FF0000"/>
                </a:solidFill>
              </a:rPr>
              <a:t>entanglement</a:t>
            </a:r>
            <a:endParaRPr kumimoji="1" lang="zh-CN" altLang="en-US" sz="1200" dirty="0">
              <a:solidFill>
                <a:srgbClr val="FF0000"/>
              </a:solidFill>
            </a:endParaRPr>
          </a:p>
        </p:txBody>
      </p:sp>
    </p:spTree>
    <p:extLst>
      <p:ext uri="{BB962C8B-B14F-4D97-AF65-F5344CB8AC3E}">
        <p14:creationId xmlns:p14="http://schemas.microsoft.com/office/powerpoint/2010/main" val="227764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3400" b="1" dirty="0">
                <a:solidFill>
                  <a:srgbClr val="FD0139"/>
                </a:solidFill>
                <a:latin typeface="Arial"/>
                <a:ea typeface="Arial"/>
                <a:cs typeface="Arial"/>
                <a:sym typeface="Arial"/>
              </a:rPr>
              <a:t>Overview</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083292"/>
            <a:ext cx="2011679" cy="774708"/>
          </a:xfrm>
          <a:prstGeom prst="rect">
            <a:avLst/>
          </a:prstGeom>
        </p:spPr>
      </p:pic>
      <p:pic>
        <p:nvPicPr>
          <p:cNvPr id="3" name="图片 2">
            <a:extLst>
              <a:ext uri="{FF2B5EF4-FFF2-40B4-BE49-F238E27FC236}">
                <a16:creationId xmlns:a16="http://schemas.microsoft.com/office/drawing/2014/main" id="{1666E7F9-4119-43B4-9A78-C1F0DBF508D8}"/>
              </a:ext>
            </a:extLst>
          </p:cNvPr>
          <p:cNvPicPr>
            <a:picLocks noChangeAspect="1"/>
          </p:cNvPicPr>
          <p:nvPr/>
        </p:nvPicPr>
        <p:blipFill>
          <a:blip r:embed="rId4"/>
          <a:stretch>
            <a:fillRect/>
          </a:stretch>
        </p:blipFill>
        <p:spPr>
          <a:xfrm>
            <a:off x="3136527" y="685750"/>
            <a:ext cx="7772400" cy="5919776"/>
          </a:xfrm>
          <a:prstGeom prst="rect">
            <a:avLst/>
          </a:prstGeom>
        </p:spPr>
      </p:pic>
    </p:spTree>
    <p:extLst>
      <p:ext uri="{BB962C8B-B14F-4D97-AF65-F5344CB8AC3E}">
        <p14:creationId xmlns:p14="http://schemas.microsoft.com/office/powerpoint/2010/main" val="151605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p:nvPr/>
        </p:nvSpPr>
        <p:spPr>
          <a:xfrm>
            <a:off x="3524550" y="604993"/>
            <a:ext cx="5142900" cy="80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00" b="1" dirty="0">
                <a:solidFill>
                  <a:srgbClr val="2C3D8F"/>
                </a:solidFill>
                <a:latin typeface="Arial"/>
                <a:ea typeface="Arial"/>
                <a:cs typeface="Arial"/>
                <a:sym typeface="Arial"/>
              </a:rPr>
              <a:t>Q &amp; A</a:t>
            </a:r>
            <a:endParaRPr sz="2000" dirty="0">
              <a:solidFill>
                <a:srgbClr val="2C3D8F"/>
              </a:solidFill>
            </a:endParaRPr>
          </a:p>
        </p:txBody>
      </p:sp>
      <p:pic>
        <p:nvPicPr>
          <p:cNvPr id="189" name="Google Shape;189;p16"/>
          <p:cNvPicPr preferRelativeResize="0"/>
          <p:nvPr/>
        </p:nvPicPr>
        <p:blipFill rotWithShape="1">
          <a:blip r:embed="rId3">
            <a:alphaModFix/>
          </a:blip>
          <a:srcRect t="71678" b="39175"/>
          <a:stretch/>
        </p:blipFill>
        <p:spPr>
          <a:xfrm rot="-5400000" flipH="1">
            <a:off x="8510412" y="3161113"/>
            <a:ext cx="6845450" cy="523225"/>
          </a:xfrm>
          <a:prstGeom prst="rect">
            <a:avLst/>
          </a:prstGeom>
          <a:noFill/>
          <a:ln>
            <a:noFill/>
          </a:ln>
        </p:spPr>
      </p:pic>
      <p:pic>
        <p:nvPicPr>
          <p:cNvPr id="190" name="Google Shape;190;p16"/>
          <p:cNvPicPr preferRelativeResize="0"/>
          <p:nvPr/>
        </p:nvPicPr>
        <p:blipFill rotWithShape="1">
          <a:blip r:embed="rId3">
            <a:alphaModFix/>
          </a:blip>
          <a:srcRect t="71678" b="37305"/>
          <a:stretch/>
        </p:blipFill>
        <p:spPr>
          <a:xfrm rot="-5400000" flipH="1">
            <a:off x="8541550" y="3206175"/>
            <a:ext cx="6845450" cy="433100"/>
          </a:xfrm>
          <a:prstGeom prst="rect">
            <a:avLst/>
          </a:prstGeom>
          <a:noFill/>
          <a:ln>
            <a:noFill/>
          </a:ln>
        </p:spPr>
      </p:pic>
      <p:pic>
        <p:nvPicPr>
          <p:cNvPr id="3" name="Picture 2">
            <a:extLst>
              <a:ext uri="{FF2B5EF4-FFF2-40B4-BE49-F238E27FC236}">
                <a16:creationId xmlns:a16="http://schemas.microsoft.com/office/drawing/2014/main" id="{2A49A77C-1000-3DF1-10B9-D7E33DB40CFD}"/>
              </a:ext>
            </a:extLst>
          </p:cNvPr>
          <p:cNvPicPr>
            <a:picLocks noChangeAspect="1"/>
          </p:cNvPicPr>
          <p:nvPr/>
        </p:nvPicPr>
        <p:blipFill>
          <a:blip r:embed="rId4"/>
          <a:stretch>
            <a:fillRect/>
          </a:stretch>
        </p:blipFill>
        <p:spPr>
          <a:xfrm>
            <a:off x="0" y="4108999"/>
            <a:ext cx="12192000" cy="2749001"/>
          </a:xfrm>
          <a:prstGeom prst="rect">
            <a:avLst/>
          </a:prstGeom>
        </p:spPr>
      </p:pic>
      <p:sp>
        <p:nvSpPr>
          <p:cNvPr id="2" name="文本框 1">
            <a:extLst>
              <a:ext uri="{FF2B5EF4-FFF2-40B4-BE49-F238E27FC236}">
                <a16:creationId xmlns:a16="http://schemas.microsoft.com/office/drawing/2014/main" id="{E3405E04-A265-E274-9272-E5E651F3B661}"/>
              </a:ext>
            </a:extLst>
          </p:cNvPr>
          <p:cNvSpPr txBox="1"/>
          <p:nvPr/>
        </p:nvSpPr>
        <p:spPr>
          <a:xfrm>
            <a:off x="1152226" y="1758310"/>
            <a:ext cx="7239934" cy="2062103"/>
          </a:xfrm>
          <a:prstGeom prst="rect">
            <a:avLst/>
          </a:prstGeom>
          <a:noFill/>
        </p:spPr>
        <p:txBody>
          <a:bodyPr wrap="square" rtlCol="0">
            <a:spAutoFit/>
          </a:bodyPr>
          <a:lstStyle/>
          <a:p>
            <a:r>
              <a:rPr kumimoji="1" lang="en" altLang="zh-CN" sz="1600" dirty="0"/>
              <a:t>Reference papers by our team: </a:t>
            </a:r>
          </a:p>
          <a:p>
            <a:pPr marL="285750" indent="-285750">
              <a:buFont typeface="Arial" panose="020B0604020202020204" pitchFamily="34" charset="0"/>
              <a:buChar char="•"/>
            </a:pPr>
            <a:r>
              <a:rPr kumimoji="1" lang="en" altLang="zh-CN" sz="1600" dirty="0"/>
              <a:t>Temporal Interest Network for User Response Prediction. WWW 2024.</a:t>
            </a:r>
          </a:p>
          <a:p>
            <a:pPr marL="285750" indent="-285750">
              <a:buFont typeface="Arial" panose="020B0604020202020204" pitchFamily="34" charset="0"/>
              <a:buChar char="•"/>
            </a:pPr>
            <a:r>
              <a:rPr kumimoji="1" lang="en" altLang="zh-CN" sz="1600" dirty="0"/>
              <a:t>On the Embedding Collapse when Scaling up Recommendation Models. ICML 2024.</a:t>
            </a:r>
          </a:p>
          <a:p>
            <a:pPr marL="285750" indent="-285750">
              <a:buFont typeface="Arial" panose="020B0604020202020204" pitchFamily="34" charset="0"/>
              <a:buChar char="•"/>
            </a:pPr>
            <a:r>
              <a:rPr kumimoji="1" lang="en" altLang="zh-CN" sz="1600" dirty="0"/>
              <a:t>STEM: Unleashing the Power of Embeddings for Multi-task Recommendation. AAAI 2024.</a:t>
            </a:r>
          </a:p>
          <a:p>
            <a:pPr marL="285750" indent="-285750">
              <a:buFont typeface="Arial" panose="020B0604020202020204" pitchFamily="34" charset="0"/>
              <a:buChar char="•"/>
            </a:pPr>
            <a:r>
              <a:rPr kumimoji="1" lang="en" altLang="zh-CN" sz="1600" dirty="0"/>
              <a:t>Understanding the Ranking Loss for Recommendation with Sparse User Feedback. KDD 2024.</a:t>
            </a:r>
            <a:endParaRPr kumimoji="1" lang="zh-CN" altLang="en-US" sz="1600" dirty="0"/>
          </a:p>
        </p:txBody>
      </p:sp>
      <p:pic>
        <p:nvPicPr>
          <p:cNvPr id="4" name="Picture 2" descr="logo">
            <a:extLst>
              <a:ext uri="{FF2B5EF4-FFF2-40B4-BE49-F238E27FC236}">
                <a16:creationId xmlns:a16="http://schemas.microsoft.com/office/drawing/2014/main" id="{CC077FB7-FC54-0053-B4A9-43C55C18B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625" y="1408064"/>
            <a:ext cx="2197713" cy="64643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194C9B5-B56B-19B2-9C0E-04E3361E24DC}"/>
              </a:ext>
            </a:extLst>
          </p:cNvPr>
          <p:cNvPicPr>
            <a:picLocks noChangeAspect="1"/>
          </p:cNvPicPr>
          <p:nvPr/>
        </p:nvPicPr>
        <p:blipFill>
          <a:blip r:embed="rId6"/>
          <a:stretch>
            <a:fillRect/>
          </a:stretch>
        </p:blipFill>
        <p:spPr>
          <a:xfrm>
            <a:off x="9492639" y="1938288"/>
            <a:ext cx="2003752" cy="2046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3323946"/>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solidFill>
                  <a:schemeClr val="bg1">
                    <a:lumMod val="65000"/>
                  </a:schemeClr>
                </a:solidFill>
              </a:rPr>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C3: Interest Entanglement</a:t>
            </a:r>
          </a:p>
          <a:p>
            <a:pPr marR="0" lvl="0" algn="l" rtl="0">
              <a:lnSpc>
                <a:spcPct val="150000"/>
              </a:lnSpc>
              <a:spcBef>
                <a:spcPts val="0"/>
              </a:spcBef>
              <a:spcAft>
                <a:spcPts val="0"/>
              </a:spcAft>
            </a:pPr>
            <a:r>
              <a:rPr lang="en-US" sz="2000" dirty="0">
                <a:solidFill>
                  <a:schemeClr val="bg1">
                    <a:lumMod val="65000"/>
                  </a:schemeClr>
                </a:solidFill>
              </a:rPr>
              <a:t>Others</a:t>
            </a:r>
          </a:p>
          <a:p>
            <a:pPr marL="285750" marR="0" lvl="0" indent="-285750" algn="l" rtl="0">
              <a:lnSpc>
                <a:spcPct val="150000"/>
              </a:lnSpc>
              <a:spcBef>
                <a:spcPts val="0"/>
              </a:spcBef>
              <a:spcAft>
                <a:spcPts val="0"/>
              </a:spcAft>
              <a:buFont typeface="Arial" panose="020B0604020202020204" pitchFamily="34" charset="0"/>
              <a:buChar char="•"/>
            </a:pPr>
            <a:r>
              <a:rPr lang="en-US" sz="2000" dirty="0">
                <a:solidFill>
                  <a:schemeClr val="tx1"/>
                </a:solidFill>
              </a:rPr>
              <a:t>Model Training</a:t>
            </a:r>
          </a:p>
          <a:p>
            <a:pPr marL="285750" marR="0" lvl="0" indent="-285750" algn="l" rtl="0">
              <a:lnSpc>
                <a:spcPct val="150000"/>
              </a:lnSpc>
              <a:spcBef>
                <a:spcPts val="0"/>
              </a:spcBef>
              <a:spcAft>
                <a:spcPts val="0"/>
              </a:spcAft>
              <a:buFont typeface="Arial" panose="020B0604020202020204" pitchFamily="34" charset="0"/>
              <a:buChar char="•"/>
            </a:pPr>
            <a:r>
              <a:rPr lang="en-US" sz="2000" dirty="0">
                <a:solidFill>
                  <a:schemeClr val="bg1">
                    <a:lumMod val="65000"/>
                  </a:schemeClr>
                </a:solidFill>
              </a:rPr>
              <a:t>Analysis Tools </a:t>
            </a:r>
            <a:endParaRPr sz="2000" dirty="0">
              <a:solidFill>
                <a:schemeClr val="bg1">
                  <a:lumMod val="65000"/>
                </a:schemeClr>
              </a:solidFill>
            </a:endParaRPr>
          </a:p>
        </p:txBody>
      </p:sp>
      <p:pic>
        <p:nvPicPr>
          <p:cNvPr id="108" name="Google Shape;108;p2"/>
          <p:cNvPicPr preferRelativeResize="0"/>
          <p:nvPr/>
        </p:nvPicPr>
        <p:blipFill rotWithShape="1">
          <a:blip r:embed="rId3">
            <a:alphaModFix/>
          </a:blip>
          <a:srcRect t="71678" b="39175"/>
          <a:stretch/>
        </p:blipFill>
        <p:spPr>
          <a:xfrm rot="10800000" flipH="1">
            <a:off x="5543550" y="3429012"/>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Outline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5445247"/>
            <a:ext cx="3668486" cy="1412753"/>
          </a:xfrm>
          <a:prstGeom prst="rect">
            <a:avLst/>
          </a:prstGeom>
        </p:spPr>
      </p:pic>
    </p:spTree>
    <p:extLst>
      <p:ext uri="{BB962C8B-B14F-4D97-AF65-F5344CB8AC3E}">
        <p14:creationId xmlns:p14="http://schemas.microsoft.com/office/powerpoint/2010/main" val="266108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Model Training</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sp>
        <p:nvSpPr>
          <p:cNvPr id="4" name="文本框 3">
            <a:extLst>
              <a:ext uri="{FF2B5EF4-FFF2-40B4-BE49-F238E27FC236}">
                <a16:creationId xmlns:a16="http://schemas.microsoft.com/office/drawing/2014/main" id="{D7B9FA6F-C244-70CA-3800-0256EF827E28}"/>
              </a:ext>
            </a:extLst>
          </p:cNvPr>
          <p:cNvSpPr txBox="1"/>
          <p:nvPr/>
        </p:nvSpPr>
        <p:spPr>
          <a:xfrm>
            <a:off x="670144" y="1973904"/>
            <a:ext cx="5533054" cy="255454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t>Auxiliary Ranking Loss: Gradient Vanishing of Negative Samples.</a:t>
            </a:r>
          </a:p>
          <a:p>
            <a:pPr marL="285750" indent="-285750">
              <a:buFont typeface="Arial" panose="020B0604020202020204" pitchFamily="34" charset="0"/>
              <a:buChar char="•"/>
            </a:pPr>
            <a:r>
              <a:rPr kumimoji="1" lang="en-US" altLang="zh-CN" sz="2000" dirty="0"/>
              <a:t>Repeated Exposure: Inverse-Propensity Weighting</a:t>
            </a:r>
          </a:p>
          <a:p>
            <a:pPr marL="285750" indent="-285750">
              <a:buFont typeface="Arial" panose="020B0604020202020204" pitchFamily="34" charset="0"/>
              <a:buChar char="•"/>
            </a:pPr>
            <a:r>
              <a:rPr kumimoji="1" lang="en-US" altLang="zh-CN" sz="2000" dirty="0"/>
              <a:t>Real-time Online Learning: tackling the delayed feedback issue.</a:t>
            </a:r>
          </a:p>
          <a:p>
            <a:pPr marL="285750" indent="-285750">
              <a:buFont typeface="Arial" panose="020B0604020202020204" pitchFamily="34" charset="0"/>
              <a:buChar char="•"/>
            </a:pPr>
            <a:r>
              <a:rPr kumimoji="1" lang="en-US" altLang="zh-CN" sz="2000" dirty="0"/>
              <a:t>Gaussian Process for Exploitation and Exploration.</a:t>
            </a:r>
          </a:p>
        </p:txBody>
      </p:sp>
      <p:pic>
        <p:nvPicPr>
          <p:cNvPr id="8" name="图片 7">
            <a:extLst>
              <a:ext uri="{FF2B5EF4-FFF2-40B4-BE49-F238E27FC236}">
                <a16:creationId xmlns:a16="http://schemas.microsoft.com/office/drawing/2014/main" id="{6D77AE45-DEF5-C800-B596-C3F51E551BCF}"/>
              </a:ext>
            </a:extLst>
          </p:cNvPr>
          <p:cNvPicPr>
            <a:picLocks noChangeAspect="1"/>
          </p:cNvPicPr>
          <p:nvPr/>
        </p:nvPicPr>
        <p:blipFill>
          <a:blip r:embed="rId4"/>
          <a:stretch>
            <a:fillRect/>
          </a:stretch>
        </p:blipFill>
        <p:spPr>
          <a:xfrm>
            <a:off x="6424853" y="2220510"/>
            <a:ext cx="4922981" cy="2104480"/>
          </a:xfrm>
          <a:prstGeom prst="rect">
            <a:avLst/>
          </a:prstGeom>
        </p:spPr>
      </p:pic>
      <p:sp>
        <p:nvSpPr>
          <p:cNvPr id="9" name="文本框 8">
            <a:extLst>
              <a:ext uri="{FF2B5EF4-FFF2-40B4-BE49-F238E27FC236}">
                <a16:creationId xmlns:a16="http://schemas.microsoft.com/office/drawing/2014/main" id="{CA0CE4EC-BB6C-40D4-02A8-9856A6C65304}"/>
              </a:ext>
            </a:extLst>
          </p:cNvPr>
          <p:cNvSpPr txBox="1"/>
          <p:nvPr/>
        </p:nvSpPr>
        <p:spPr>
          <a:xfrm>
            <a:off x="3881535" y="6428792"/>
            <a:ext cx="7667484" cy="307777"/>
          </a:xfrm>
          <a:prstGeom prst="rect">
            <a:avLst/>
          </a:prstGeom>
          <a:noFill/>
        </p:spPr>
        <p:txBody>
          <a:bodyPr wrap="none" rtlCol="0">
            <a:spAutoFit/>
          </a:bodyPr>
          <a:lstStyle/>
          <a:p>
            <a:r>
              <a:rPr kumimoji="1" lang="en-US" altLang="zh-CN" dirty="0">
                <a:solidFill>
                  <a:schemeClr val="bg1">
                    <a:lumMod val="50000"/>
                  </a:schemeClr>
                </a:solidFill>
              </a:rPr>
              <a:t>Understanding the Ranking Loss for Recommendation with Sparse User Feedback. KDD 2024.</a:t>
            </a:r>
            <a:endParaRPr kumimoji="1" lang="zh-CN" altLang="en-US" dirty="0">
              <a:solidFill>
                <a:schemeClr val="bg1">
                  <a:lumMod val="50000"/>
                </a:schemeClr>
              </a:solidFill>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7274DDD-DD80-4E44-4E60-BA956C2E8E94}"/>
                  </a:ext>
                </a:extLst>
              </p:cNvPr>
              <p:cNvSpPr txBox="1"/>
              <p:nvPr/>
            </p:nvSpPr>
            <p:spPr>
              <a:xfrm>
                <a:off x="5750560" y="1677165"/>
                <a:ext cx="6096000" cy="41646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1400" i="1" smtClean="0">
                              <a:latin typeface="Cambria Math" panose="02040503050406030204" pitchFamily="18" charset="0"/>
                              <a:ea typeface="Cambria" panose="02040503050406030204" pitchFamily="18" charset="0"/>
                            </a:rPr>
                          </m:ctrlPr>
                        </m:sSupPr>
                        <m:e>
                          <m:r>
                            <a:rPr kumimoji="1" lang="en-US" altLang="zh-CN" sz="1400" i="1">
                              <a:latin typeface="Cambria Math" panose="02040503050406030204" pitchFamily="18" charset="0"/>
                              <a:ea typeface="Cambria" panose="02040503050406030204" pitchFamily="18" charset="0"/>
                            </a:rPr>
                            <m:t>𝐿</m:t>
                          </m:r>
                        </m:e>
                        <m:sup>
                          <m:r>
                            <a:rPr kumimoji="1" lang="en-US" altLang="zh-CN" sz="1400" i="1">
                              <a:latin typeface="Cambria Math" panose="02040503050406030204" pitchFamily="18" charset="0"/>
                              <a:ea typeface="Cambria" panose="02040503050406030204" pitchFamily="18" charset="0"/>
                            </a:rPr>
                            <m:t>𝐶𝑃</m:t>
                          </m:r>
                        </m:sup>
                      </m:sSup>
                      <m:r>
                        <a:rPr kumimoji="1" lang="en-US" altLang="zh-CN" sz="1400" i="1">
                          <a:latin typeface="Cambria Math" panose="02040503050406030204" pitchFamily="18" charset="0"/>
                          <a:ea typeface="Cambria" panose="02040503050406030204" pitchFamily="18" charset="0"/>
                        </a:rPr>
                        <m:t>=</m:t>
                      </m:r>
                      <m:r>
                        <a:rPr kumimoji="1" lang="en-US" altLang="zh-CN" sz="1400" i="1">
                          <a:latin typeface="Cambria Math" panose="02040503050406030204" pitchFamily="18" charset="0"/>
                          <a:ea typeface="Cambria" panose="02040503050406030204" pitchFamily="18" charset="0"/>
                        </a:rPr>
                        <m:t>𝛼</m:t>
                      </m:r>
                      <m:sSub>
                        <m:sSubPr>
                          <m:ctrlPr>
                            <a:rPr kumimoji="1" lang="en-US" altLang="zh-CN" sz="1400" i="1">
                              <a:latin typeface="Cambria Math" panose="02040503050406030204" pitchFamily="18" charset="0"/>
                              <a:ea typeface="Cambria" panose="02040503050406030204" pitchFamily="18" charset="0"/>
                            </a:rPr>
                          </m:ctrlPr>
                        </m:sSubPr>
                        <m:e>
                          <m:r>
                            <a:rPr kumimoji="1" lang="en-US" altLang="zh-CN" sz="1400" i="1">
                              <a:latin typeface="Cambria Math" panose="02040503050406030204" pitchFamily="18" charset="0"/>
                              <a:ea typeface="Cambria" panose="02040503050406030204" pitchFamily="18" charset="0"/>
                            </a:rPr>
                            <m:t>𝐿</m:t>
                          </m:r>
                        </m:e>
                        <m:sub>
                          <m:r>
                            <a:rPr kumimoji="1" lang="en-US" altLang="zh-CN" sz="1400" i="1">
                              <a:latin typeface="Cambria Math" panose="02040503050406030204" pitchFamily="18" charset="0"/>
                              <a:ea typeface="Cambria" panose="02040503050406030204" pitchFamily="18" charset="0"/>
                            </a:rPr>
                            <m:t>𝐵𝐶𝐸</m:t>
                          </m:r>
                        </m:sub>
                      </m:sSub>
                      <m:r>
                        <a:rPr kumimoji="1" lang="en-US" altLang="zh-CN" sz="1400" i="1">
                          <a:latin typeface="Cambria Math" panose="02040503050406030204" pitchFamily="18" charset="0"/>
                          <a:ea typeface="Cambria" panose="02040503050406030204" pitchFamily="18" charset="0"/>
                        </a:rPr>
                        <m:t>+</m:t>
                      </m:r>
                      <m:d>
                        <m:dPr>
                          <m:ctrlPr>
                            <a:rPr kumimoji="1" lang="en-US" altLang="zh-CN" sz="1400" i="1">
                              <a:latin typeface="Cambria Math" panose="02040503050406030204" pitchFamily="18" charset="0"/>
                              <a:ea typeface="Cambria" panose="02040503050406030204" pitchFamily="18" charset="0"/>
                            </a:rPr>
                          </m:ctrlPr>
                        </m:dPr>
                        <m:e>
                          <m:r>
                            <a:rPr kumimoji="1" lang="en-US" altLang="zh-CN" sz="1400" i="1">
                              <a:latin typeface="Cambria Math" panose="02040503050406030204" pitchFamily="18" charset="0"/>
                              <a:ea typeface="Cambria" panose="02040503050406030204" pitchFamily="18" charset="0"/>
                            </a:rPr>
                            <m:t>1−</m:t>
                          </m:r>
                          <m:r>
                            <a:rPr kumimoji="1" lang="en-US" altLang="zh-CN" sz="1400" i="1">
                              <a:latin typeface="Cambria Math" panose="02040503050406030204" pitchFamily="18" charset="0"/>
                              <a:ea typeface="Cambria" panose="02040503050406030204" pitchFamily="18" charset="0"/>
                            </a:rPr>
                            <m:t>𝛼</m:t>
                          </m:r>
                        </m:e>
                      </m:d>
                      <m:sSub>
                        <m:sSubPr>
                          <m:ctrlPr>
                            <a:rPr kumimoji="1" lang="en-US" altLang="zh-CN" sz="1400" i="1">
                              <a:latin typeface="Cambria Math" panose="02040503050406030204" pitchFamily="18" charset="0"/>
                              <a:ea typeface="Cambria" panose="02040503050406030204" pitchFamily="18" charset="0"/>
                            </a:rPr>
                          </m:ctrlPr>
                        </m:sSubPr>
                        <m:e>
                          <m:r>
                            <a:rPr kumimoji="1" lang="en-US" altLang="zh-CN" sz="1400" i="1">
                              <a:latin typeface="Cambria Math" panose="02040503050406030204" pitchFamily="18" charset="0"/>
                              <a:ea typeface="Cambria" panose="02040503050406030204" pitchFamily="18" charset="0"/>
                            </a:rPr>
                            <m:t>𝐿</m:t>
                          </m:r>
                        </m:e>
                        <m:sub>
                          <m:r>
                            <a:rPr kumimoji="1" lang="en-US" altLang="zh-CN" sz="1400" i="1">
                              <a:latin typeface="Cambria Math" panose="02040503050406030204" pitchFamily="18" charset="0"/>
                              <a:ea typeface="Cambria" panose="02040503050406030204" pitchFamily="18" charset="0"/>
                            </a:rPr>
                            <m:t>𝑅𝑎𝑛𝑘𝑁𝑒𝑡</m:t>
                          </m:r>
                        </m:sub>
                      </m:sSub>
                    </m:oMath>
                  </m:oMathPara>
                </a14:m>
                <a:endParaRPr kumimoji="1" lang="en-US" altLang="zh-CN" sz="1400" i="1" dirty="0">
                  <a:latin typeface="Cambria Math" panose="02040503050406030204" pitchFamily="18" charset="0"/>
                  <a:ea typeface="Cambria" panose="02040503050406030204" pitchFamily="18" charset="0"/>
                </a:endParaRPr>
              </a:p>
            </p:txBody>
          </p:sp>
        </mc:Choice>
        <mc:Fallback>
          <p:sp>
            <p:nvSpPr>
              <p:cNvPr id="6" name="文本框 5">
                <a:extLst>
                  <a:ext uri="{FF2B5EF4-FFF2-40B4-BE49-F238E27FC236}">
                    <a16:creationId xmlns:a16="http://schemas.microsoft.com/office/drawing/2014/main" id="{27274DDD-DD80-4E44-4E60-BA956C2E8E94}"/>
                  </a:ext>
                </a:extLst>
              </p:cNvPr>
              <p:cNvSpPr txBox="1">
                <a:spLocks noRot="1" noChangeAspect="1" noMove="1" noResize="1" noEditPoints="1" noAdjustHandles="1" noChangeArrowheads="1" noChangeShapeType="1" noTextEdit="1"/>
              </p:cNvSpPr>
              <p:nvPr/>
            </p:nvSpPr>
            <p:spPr>
              <a:xfrm>
                <a:off x="5750560" y="1677165"/>
                <a:ext cx="6096000" cy="41646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461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3323946"/>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solidFill>
                  <a:schemeClr val="bg1">
                    <a:lumMod val="65000"/>
                  </a:schemeClr>
                </a:solidFill>
              </a:rPr>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C3: Interest Entanglement</a:t>
            </a:r>
          </a:p>
          <a:p>
            <a:pPr marR="0" lvl="0" algn="l" rtl="0">
              <a:lnSpc>
                <a:spcPct val="150000"/>
              </a:lnSpc>
              <a:spcBef>
                <a:spcPts val="0"/>
              </a:spcBef>
              <a:spcAft>
                <a:spcPts val="0"/>
              </a:spcAft>
            </a:pPr>
            <a:r>
              <a:rPr lang="en-US" sz="2000" dirty="0">
                <a:solidFill>
                  <a:schemeClr val="bg1">
                    <a:lumMod val="65000"/>
                  </a:schemeClr>
                </a:solidFill>
              </a:rPr>
              <a:t>Others</a:t>
            </a:r>
          </a:p>
          <a:p>
            <a:pPr marL="285750" marR="0" lvl="0" indent="-285750" algn="l" rtl="0">
              <a:lnSpc>
                <a:spcPct val="150000"/>
              </a:lnSpc>
              <a:spcBef>
                <a:spcPts val="0"/>
              </a:spcBef>
              <a:spcAft>
                <a:spcPts val="0"/>
              </a:spcAft>
              <a:buFont typeface="Arial" panose="020B0604020202020204" pitchFamily="34" charset="0"/>
              <a:buChar char="•"/>
            </a:pPr>
            <a:r>
              <a:rPr lang="en-US" sz="2000" dirty="0">
                <a:solidFill>
                  <a:schemeClr val="bg1">
                    <a:lumMod val="65000"/>
                  </a:schemeClr>
                </a:solidFill>
              </a:rPr>
              <a:t>Model Training</a:t>
            </a:r>
          </a:p>
          <a:p>
            <a:pPr marL="285750" marR="0" lvl="0" indent="-285750" algn="l" rtl="0">
              <a:lnSpc>
                <a:spcPct val="150000"/>
              </a:lnSpc>
              <a:spcBef>
                <a:spcPts val="0"/>
              </a:spcBef>
              <a:spcAft>
                <a:spcPts val="0"/>
              </a:spcAft>
              <a:buFont typeface="Arial" panose="020B0604020202020204" pitchFamily="34" charset="0"/>
              <a:buChar char="•"/>
            </a:pPr>
            <a:r>
              <a:rPr lang="en-US" sz="2000" dirty="0">
                <a:solidFill>
                  <a:schemeClr val="tx1"/>
                </a:solidFill>
              </a:rPr>
              <a:t>Analysis Tools </a:t>
            </a:r>
            <a:endParaRPr sz="2000" dirty="0">
              <a:solidFill>
                <a:schemeClr val="tx1"/>
              </a:solidFill>
            </a:endParaRPr>
          </a:p>
        </p:txBody>
      </p:sp>
      <p:pic>
        <p:nvPicPr>
          <p:cNvPr id="108" name="Google Shape;108;p2"/>
          <p:cNvPicPr preferRelativeResize="0"/>
          <p:nvPr/>
        </p:nvPicPr>
        <p:blipFill rotWithShape="1">
          <a:blip r:embed="rId3">
            <a:alphaModFix/>
          </a:blip>
          <a:srcRect t="71678" b="39175"/>
          <a:stretch/>
        </p:blipFill>
        <p:spPr>
          <a:xfrm rot="10800000" flipH="1">
            <a:off x="5543550" y="3429012"/>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Outline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5445247"/>
            <a:ext cx="3668486" cy="1412753"/>
          </a:xfrm>
          <a:prstGeom prst="rect">
            <a:avLst/>
          </a:prstGeom>
        </p:spPr>
      </p:pic>
    </p:spTree>
    <p:extLst>
      <p:ext uri="{BB962C8B-B14F-4D97-AF65-F5344CB8AC3E}">
        <p14:creationId xmlns:p14="http://schemas.microsoft.com/office/powerpoint/2010/main" val="60024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Analysis Tools</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063888"/>
            <a:ext cx="2062064" cy="794112"/>
          </a:xfrm>
          <a:prstGeom prst="rect">
            <a:avLst/>
          </a:prstGeom>
        </p:spPr>
      </p:pic>
      <p:sp>
        <p:nvSpPr>
          <p:cNvPr id="5" name="文本框 4">
            <a:extLst>
              <a:ext uri="{FF2B5EF4-FFF2-40B4-BE49-F238E27FC236}">
                <a16:creationId xmlns:a16="http://schemas.microsoft.com/office/drawing/2014/main" id="{2590DDB7-9F79-3EAF-917C-F132581F6E7F}"/>
              </a:ext>
            </a:extLst>
          </p:cNvPr>
          <p:cNvSpPr txBox="1"/>
          <p:nvPr/>
        </p:nvSpPr>
        <p:spPr>
          <a:xfrm>
            <a:off x="1184988" y="1631546"/>
            <a:ext cx="1725152" cy="307777"/>
          </a:xfrm>
          <a:prstGeom prst="rect">
            <a:avLst/>
          </a:prstGeom>
          <a:solidFill>
            <a:schemeClr val="accent6">
              <a:lumMod val="40000"/>
              <a:lumOff val="60000"/>
            </a:schemeClr>
          </a:solidFill>
        </p:spPr>
        <p:txBody>
          <a:bodyPr wrap="none" rtlCol="0">
            <a:spAutoFit/>
          </a:bodyPr>
          <a:lstStyle/>
          <a:p>
            <a:r>
              <a:rPr kumimoji="1" lang="en-US" altLang="zh-CN" dirty="0"/>
              <a:t>Feature Correlation</a:t>
            </a:r>
            <a:endParaRPr kumimoji="1" lang="zh-CN" altLang="en-US" dirty="0"/>
          </a:p>
        </p:txBody>
      </p:sp>
      <p:sp>
        <p:nvSpPr>
          <p:cNvPr id="6" name="文本框 5">
            <a:extLst>
              <a:ext uri="{FF2B5EF4-FFF2-40B4-BE49-F238E27FC236}">
                <a16:creationId xmlns:a16="http://schemas.microsoft.com/office/drawing/2014/main" id="{EDF6A2C2-D81D-31E3-ED3F-C9B1CFD6C234}"/>
              </a:ext>
            </a:extLst>
          </p:cNvPr>
          <p:cNvSpPr txBox="1"/>
          <p:nvPr/>
        </p:nvSpPr>
        <p:spPr>
          <a:xfrm>
            <a:off x="4575111" y="1631546"/>
            <a:ext cx="1917513" cy="307777"/>
          </a:xfrm>
          <a:prstGeom prst="rect">
            <a:avLst/>
          </a:prstGeom>
          <a:solidFill>
            <a:schemeClr val="accent6">
              <a:lumMod val="40000"/>
              <a:lumOff val="60000"/>
            </a:schemeClr>
          </a:solidFill>
        </p:spPr>
        <p:txBody>
          <a:bodyPr wrap="none" rtlCol="0">
            <a:spAutoFit/>
          </a:bodyPr>
          <a:lstStyle/>
          <a:p>
            <a:r>
              <a:rPr kumimoji="1" lang="en-US" altLang="zh-CN" dirty="0"/>
              <a:t>Dimensional Collapse</a:t>
            </a:r>
            <a:endParaRPr kumimoji="1" lang="zh-CN" altLang="en-US" dirty="0"/>
          </a:p>
        </p:txBody>
      </p:sp>
      <p:sp>
        <p:nvSpPr>
          <p:cNvPr id="10" name="文本框 9">
            <a:extLst>
              <a:ext uri="{FF2B5EF4-FFF2-40B4-BE49-F238E27FC236}">
                <a16:creationId xmlns:a16="http://schemas.microsoft.com/office/drawing/2014/main" id="{EE1B4584-7E9E-837F-3BFE-24FD434DA5ED}"/>
              </a:ext>
            </a:extLst>
          </p:cNvPr>
          <p:cNvSpPr txBox="1"/>
          <p:nvPr/>
        </p:nvSpPr>
        <p:spPr>
          <a:xfrm>
            <a:off x="8618376" y="1631546"/>
            <a:ext cx="1935145" cy="307777"/>
          </a:xfrm>
          <a:prstGeom prst="rect">
            <a:avLst/>
          </a:prstGeom>
          <a:solidFill>
            <a:schemeClr val="accent6">
              <a:lumMod val="40000"/>
              <a:lumOff val="60000"/>
            </a:schemeClr>
          </a:solidFill>
        </p:spPr>
        <p:txBody>
          <a:bodyPr wrap="none" rtlCol="0">
            <a:spAutoFit/>
          </a:bodyPr>
          <a:lstStyle/>
          <a:p>
            <a:r>
              <a:rPr kumimoji="1" lang="en-US" altLang="zh-CN" dirty="0"/>
              <a:t>Interest Entanglement</a:t>
            </a:r>
            <a:endParaRPr kumimoji="1" lang="zh-CN" altLang="en-US" dirty="0"/>
          </a:p>
        </p:txBody>
      </p:sp>
      <p:pic>
        <p:nvPicPr>
          <p:cNvPr id="11" name="图片 10">
            <a:extLst>
              <a:ext uri="{FF2B5EF4-FFF2-40B4-BE49-F238E27FC236}">
                <a16:creationId xmlns:a16="http://schemas.microsoft.com/office/drawing/2014/main" id="{36059969-B3BB-77C5-7D92-84F037F04003}"/>
              </a:ext>
            </a:extLst>
          </p:cNvPr>
          <p:cNvPicPr>
            <a:picLocks noChangeAspect="1"/>
          </p:cNvPicPr>
          <p:nvPr/>
        </p:nvPicPr>
        <p:blipFill>
          <a:blip r:embed="rId4"/>
          <a:stretch>
            <a:fillRect/>
          </a:stretch>
        </p:blipFill>
        <p:spPr>
          <a:xfrm>
            <a:off x="3881535" y="2110310"/>
            <a:ext cx="3369906" cy="1628957"/>
          </a:xfrm>
          <a:prstGeom prst="rect">
            <a:avLst/>
          </a:prstGeom>
        </p:spPr>
      </p:pic>
      <p:pic>
        <p:nvPicPr>
          <p:cNvPr id="12" name="图片 11">
            <a:extLst>
              <a:ext uri="{FF2B5EF4-FFF2-40B4-BE49-F238E27FC236}">
                <a16:creationId xmlns:a16="http://schemas.microsoft.com/office/drawing/2014/main" id="{A8AFF1A2-03E4-AFF3-441C-FA46C2EA18BB}"/>
              </a:ext>
            </a:extLst>
          </p:cNvPr>
          <p:cNvPicPr>
            <a:picLocks noChangeAspect="1"/>
          </p:cNvPicPr>
          <p:nvPr/>
        </p:nvPicPr>
        <p:blipFill>
          <a:blip r:embed="rId5"/>
          <a:stretch>
            <a:fillRect/>
          </a:stretch>
        </p:blipFill>
        <p:spPr>
          <a:xfrm>
            <a:off x="3791535" y="4046910"/>
            <a:ext cx="4152122" cy="1341395"/>
          </a:xfrm>
          <a:prstGeom prst="rect">
            <a:avLst/>
          </a:prstGeom>
        </p:spPr>
      </p:pic>
      <p:sp>
        <p:nvSpPr>
          <p:cNvPr id="13" name="文本框 12">
            <a:extLst>
              <a:ext uri="{FF2B5EF4-FFF2-40B4-BE49-F238E27FC236}">
                <a16:creationId xmlns:a16="http://schemas.microsoft.com/office/drawing/2014/main" id="{2E7657E7-2E63-0680-416F-683816209392}"/>
              </a:ext>
            </a:extLst>
          </p:cNvPr>
          <p:cNvSpPr txBox="1"/>
          <p:nvPr/>
        </p:nvSpPr>
        <p:spPr>
          <a:xfrm>
            <a:off x="441921" y="2029585"/>
            <a:ext cx="2808782" cy="307777"/>
          </a:xfrm>
          <a:prstGeom prst="rect">
            <a:avLst/>
          </a:prstGeom>
          <a:noFill/>
        </p:spPr>
        <p:txBody>
          <a:bodyPr wrap="none" rtlCol="0">
            <a:spAutoFit/>
          </a:bodyPr>
          <a:lstStyle/>
          <a:p>
            <a:r>
              <a:rPr kumimoji="1" lang="en-US" altLang="zh-CN" dirty="0"/>
              <a:t>Ground truth: mutual information.</a:t>
            </a:r>
            <a:endParaRPr kumimoji="1" lang="zh-CN" altLang="en-US" dirty="0"/>
          </a:p>
        </p:txBody>
      </p:sp>
      <p:sp>
        <p:nvSpPr>
          <p:cNvPr id="14" name="文本框 13">
            <a:extLst>
              <a:ext uri="{FF2B5EF4-FFF2-40B4-BE49-F238E27FC236}">
                <a16:creationId xmlns:a16="http://schemas.microsoft.com/office/drawing/2014/main" id="{239FB695-8983-9730-E649-A2C7E29A6704}"/>
              </a:ext>
            </a:extLst>
          </p:cNvPr>
          <p:cNvSpPr txBox="1"/>
          <p:nvPr/>
        </p:nvSpPr>
        <p:spPr>
          <a:xfrm>
            <a:off x="476974" y="3538283"/>
            <a:ext cx="939681" cy="307777"/>
          </a:xfrm>
          <a:prstGeom prst="rect">
            <a:avLst/>
          </a:prstGeom>
          <a:noFill/>
        </p:spPr>
        <p:txBody>
          <a:bodyPr wrap="none" rtlCol="0">
            <a:spAutoFit/>
          </a:bodyPr>
          <a:lstStyle/>
          <a:p>
            <a:r>
              <a:rPr kumimoji="1" lang="en-US" altLang="zh-CN" dirty="0"/>
              <a:t>Learned: </a:t>
            </a:r>
            <a:endParaRPr kumimoji="1" lang="zh-CN" altLang="en-US" dirty="0"/>
          </a:p>
        </p:txBody>
      </p:sp>
      <p:pic>
        <p:nvPicPr>
          <p:cNvPr id="15" name="图片 14" descr="图形用户界面, 文本, 应用程序&#10;&#10;描述已自动生成">
            <a:extLst>
              <a:ext uri="{FF2B5EF4-FFF2-40B4-BE49-F238E27FC236}">
                <a16:creationId xmlns:a16="http://schemas.microsoft.com/office/drawing/2014/main" id="{9B9372B5-F5C0-DB78-9F98-A94794C80140}"/>
              </a:ext>
            </a:extLst>
          </p:cNvPr>
          <p:cNvPicPr>
            <a:picLocks noChangeAspect="1"/>
          </p:cNvPicPr>
          <p:nvPr/>
        </p:nvPicPr>
        <p:blipFill>
          <a:blip r:embed="rId6"/>
          <a:stretch>
            <a:fillRect/>
          </a:stretch>
        </p:blipFill>
        <p:spPr>
          <a:xfrm>
            <a:off x="632089" y="4046910"/>
            <a:ext cx="2462918" cy="1887564"/>
          </a:xfrm>
          <a:prstGeom prst="rect">
            <a:avLst/>
          </a:prstGeom>
        </p:spPr>
      </p:pic>
      <p:pic>
        <p:nvPicPr>
          <p:cNvPr id="16" name="图片 15" descr="图表, 直方图&#10;&#10;描述已自动生成">
            <a:extLst>
              <a:ext uri="{FF2B5EF4-FFF2-40B4-BE49-F238E27FC236}">
                <a16:creationId xmlns:a16="http://schemas.microsoft.com/office/drawing/2014/main" id="{94D40A4C-C823-0200-1212-B2B9CA81AEFF}"/>
              </a:ext>
            </a:extLst>
          </p:cNvPr>
          <p:cNvPicPr>
            <a:picLocks noChangeAspect="1"/>
          </p:cNvPicPr>
          <p:nvPr/>
        </p:nvPicPr>
        <p:blipFill>
          <a:blip r:embed="rId7"/>
          <a:stretch>
            <a:fillRect/>
          </a:stretch>
        </p:blipFill>
        <p:spPr>
          <a:xfrm>
            <a:off x="7998574" y="3636293"/>
            <a:ext cx="3871813" cy="1752012"/>
          </a:xfrm>
          <a:prstGeom prst="rect">
            <a:avLst/>
          </a:prstGeom>
        </p:spPr>
      </p:pic>
      <p:pic>
        <p:nvPicPr>
          <p:cNvPr id="17" name="图片 16">
            <a:extLst>
              <a:ext uri="{FF2B5EF4-FFF2-40B4-BE49-F238E27FC236}">
                <a16:creationId xmlns:a16="http://schemas.microsoft.com/office/drawing/2014/main" id="{D9047687-0933-7C6F-E03C-009956FB166A}"/>
              </a:ext>
            </a:extLst>
          </p:cNvPr>
          <p:cNvPicPr>
            <a:picLocks noChangeAspect="1"/>
          </p:cNvPicPr>
          <p:nvPr/>
        </p:nvPicPr>
        <p:blipFill>
          <a:blip r:embed="rId8"/>
          <a:stretch>
            <a:fillRect/>
          </a:stretch>
        </p:blipFill>
        <p:spPr>
          <a:xfrm>
            <a:off x="441921" y="2391666"/>
            <a:ext cx="3211286" cy="1037250"/>
          </a:xfrm>
          <a:prstGeom prst="rect">
            <a:avLst/>
          </a:prstGeom>
        </p:spPr>
      </p:pic>
      <p:pic>
        <p:nvPicPr>
          <p:cNvPr id="18" name="图片 17">
            <a:extLst>
              <a:ext uri="{FF2B5EF4-FFF2-40B4-BE49-F238E27FC236}">
                <a16:creationId xmlns:a16="http://schemas.microsoft.com/office/drawing/2014/main" id="{44FB5530-7757-FD4B-FB64-3E6B4588F000}"/>
              </a:ext>
            </a:extLst>
          </p:cNvPr>
          <p:cNvPicPr>
            <a:picLocks noChangeAspect="1"/>
          </p:cNvPicPr>
          <p:nvPr/>
        </p:nvPicPr>
        <p:blipFill>
          <a:blip r:embed="rId9"/>
          <a:stretch>
            <a:fillRect/>
          </a:stretch>
        </p:blipFill>
        <p:spPr>
          <a:xfrm>
            <a:off x="1404195" y="3549930"/>
            <a:ext cx="2161924" cy="342175"/>
          </a:xfrm>
          <a:prstGeom prst="rect">
            <a:avLst/>
          </a:prstGeom>
        </p:spPr>
      </p:pic>
      <p:sp>
        <p:nvSpPr>
          <p:cNvPr id="19" name="文本框 18">
            <a:extLst>
              <a:ext uri="{FF2B5EF4-FFF2-40B4-BE49-F238E27FC236}">
                <a16:creationId xmlns:a16="http://schemas.microsoft.com/office/drawing/2014/main" id="{FF3175B1-54D1-B4F3-134A-23E3AE132B91}"/>
              </a:ext>
            </a:extLst>
          </p:cNvPr>
          <p:cNvSpPr txBox="1"/>
          <p:nvPr/>
        </p:nvSpPr>
        <p:spPr>
          <a:xfrm>
            <a:off x="7986090" y="2117243"/>
            <a:ext cx="3484386" cy="1015663"/>
          </a:xfrm>
          <a:prstGeom prst="rect">
            <a:avLst/>
          </a:prstGeom>
          <a:noFill/>
        </p:spPr>
        <p:txBody>
          <a:bodyPr wrap="square" rtlCol="0">
            <a:spAutoFit/>
          </a:bodyPr>
          <a:lstStyle/>
          <a:p>
            <a:pPr marL="342900" indent="-342900">
              <a:buFont typeface="+mj-lt"/>
              <a:buAutoNum type="arabicPeriod"/>
            </a:pPr>
            <a:r>
              <a:rPr kumimoji="1" lang="en" altLang="zh-CN" sz="1000" dirty="0"/>
              <a:t>Select a set of contradictory user item pairs whose embedding distance are among the top-40% regarding single task A embedding the bottom-40% regarding single B embedding .</a:t>
            </a:r>
          </a:p>
          <a:p>
            <a:pPr marL="342900" indent="-342900">
              <a:buFont typeface="+mj-lt"/>
              <a:buAutoNum type="arabicPeriod"/>
            </a:pPr>
            <a:r>
              <a:rPr kumimoji="1" lang="en" altLang="zh-CN" sz="1000" dirty="0"/>
              <a:t>Plot the distance distribution of these pairs regarding embeddings of MTL models.</a:t>
            </a:r>
            <a:endParaRPr kumimoji="1" lang="zh-CN" altLang="en-US" sz="1000" dirty="0"/>
          </a:p>
        </p:txBody>
      </p:sp>
    </p:spTree>
    <p:extLst>
      <p:ext uri="{BB962C8B-B14F-4D97-AF65-F5344CB8AC3E}">
        <p14:creationId xmlns:p14="http://schemas.microsoft.com/office/powerpoint/2010/main" val="88479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3323946"/>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t>C3: Interest Entanglement</a:t>
            </a:r>
          </a:p>
          <a:p>
            <a:pPr marR="0" lvl="0" algn="l" rtl="0">
              <a:lnSpc>
                <a:spcPct val="150000"/>
              </a:lnSpc>
              <a:spcBef>
                <a:spcPts val="0"/>
              </a:spcBef>
              <a:spcAft>
                <a:spcPts val="0"/>
              </a:spcAft>
            </a:pPr>
            <a:r>
              <a:rPr lang="en-US" sz="2000" dirty="0"/>
              <a:t>Others</a:t>
            </a:r>
          </a:p>
          <a:p>
            <a:pPr marL="285750" marR="0" lvl="0" indent="-285750" algn="l" rtl="0">
              <a:lnSpc>
                <a:spcPct val="150000"/>
              </a:lnSpc>
              <a:spcBef>
                <a:spcPts val="0"/>
              </a:spcBef>
              <a:spcAft>
                <a:spcPts val="0"/>
              </a:spcAft>
              <a:buFont typeface="Arial" panose="020B0604020202020204" pitchFamily="34" charset="0"/>
              <a:buChar char="•"/>
            </a:pPr>
            <a:r>
              <a:rPr lang="en-US" sz="2000" dirty="0"/>
              <a:t>Model Training</a:t>
            </a:r>
            <a:r>
              <a:rPr lang="zh-CN" altLang="en-US" sz="2000" dirty="0"/>
              <a:t> </a:t>
            </a:r>
            <a:r>
              <a:rPr lang="en-US" altLang="zh-CN" sz="2000" dirty="0"/>
              <a:t>Techniques</a:t>
            </a:r>
            <a:endParaRPr lang="en-US" sz="2000" dirty="0"/>
          </a:p>
          <a:p>
            <a:pPr marL="285750" marR="0" lvl="0" indent="-285750" algn="l" rtl="0">
              <a:lnSpc>
                <a:spcPct val="150000"/>
              </a:lnSpc>
              <a:spcBef>
                <a:spcPts val="0"/>
              </a:spcBef>
              <a:spcAft>
                <a:spcPts val="0"/>
              </a:spcAft>
              <a:buFont typeface="Arial" panose="020B0604020202020204" pitchFamily="34" charset="0"/>
              <a:buChar char="•"/>
            </a:pPr>
            <a:r>
              <a:rPr lang="en-US" sz="2000" dirty="0"/>
              <a:t>Analysis Tools </a:t>
            </a:r>
            <a:endParaRPr sz="2000" dirty="0"/>
          </a:p>
        </p:txBody>
      </p:sp>
      <p:pic>
        <p:nvPicPr>
          <p:cNvPr id="108" name="Google Shape;108;p2"/>
          <p:cNvPicPr preferRelativeResize="0"/>
          <p:nvPr/>
        </p:nvPicPr>
        <p:blipFill rotWithShape="1">
          <a:blip r:embed="rId3">
            <a:alphaModFix/>
          </a:blip>
          <a:srcRect t="71678" b="39175"/>
          <a:stretch/>
        </p:blipFill>
        <p:spPr>
          <a:xfrm rot="10800000" flipH="1">
            <a:off x="5543550" y="3429012"/>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Overview</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5445247"/>
            <a:ext cx="3668486" cy="1412753"/>
          </a:xfrm>
          <a:prstGeom prst="rect">
            <a:avLst/>
          </a:prstGeom>
        </p:spPr>
      </p:pic>
      <p:sp>
        <p:nvSpPr>
          <p:cNvPr id="4" name="文本框 3">
            <a:extLst>
              <a:ext uri="{FF2B5EF4-FFF2-40B4-BE49-F238E27FC236}">
                <a16:creationId xmlns:a16="http://schemas.microsoft.com/office/drawing/2014/main" id="{CECD34C8-7BE7-1BEC-3506-89B552297038}"/>
              </a:ext>
            </a:extLst>
          </p:cNvPr>
          <p:cNvSpPr txBox="1"/>
          <p:nvPr/>
        </p:nvSpPr>
        <p:spPr>
          <a:xfrm>
            <a:off x="2233126" y="4811402"/>
            <a:ext cx="7725747" cy="954916"/>
          </a:xfrm>
          <a:prstGeom prst="rect">
            <a:avLst/>
          </a:prstGeom>
          <a:noFill/>
        </p:spPr>
        <p:txBody>
          <a:bodyPr wrap="square" rtlCol="0">
            <a:spAutoFit/>
          </a:bodyPr>
          <a:lstStyle/>
          <a:p>
            <a:r>
              <a:rPr kumimoji="1" lang="en-US" altLang="zh-CN" sz="1800" dirty="0">
                <a:solidFill>
                  <a:srgbClr val="C00000"/>
                </a:solidFill>
              </a:rPr>
              <a:t>This work is a summary of many advances of Tencent Ads Science team in the last several years, some of them are published as individual papers (e.g., in ICML 2024, KDD 2024, WWW 2024, AAAI 2024, etc.).</a:t>
            </a:r>
            <a:endParaRPr kumimoji="1" lang="zh-CN" altLang="en-US" sz="1800" dirty="0">
              <a:solidFill>
                <a:srgbClr val="C00000"/>
              </a:solidFill>
            </a:endParaRPr>
          </a:p>
        </p:txBody>
      </p:sp>
    </p:spTree>
    <p:extLst>
      <p:ext uri="{BB962C8B-B14F-4D97-AF65-F5344CB8AC3E}">
        <p14:creationId xmlns:p14="http://schemas.microsoft.com/office/powerpoint/2010/main" val="118229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8" name="Google Shape;108;p2"/>
          <p:cNvPicPr preferRelativeResize="0"/>
          <p:nvPr/>
        </p:nvPicPr>
        <p:blipFill rotWithShape="1">
          <a:blip r:embed="rId3">
            <a:alphaModFix/>
          </a:blip>
          <a:srcRect t="71678" b="39175"/>
          <a:stretch/>
        </p:blipFill>
        <p:spPr>
          <a:xfrm rot="10800000" flipH="1">
            <a:off x="3257550" y="3512987"/>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Architecture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6211212"/>
            <a:ext cx="1679509" cy="646788"/>
          </a:xfrm>
          <a:prstGeom prst="rect">
            <a:avLst/>
          </a:prstGeom>
        </p:spPr>
      </p:pic>
      <p:pic>
        <p:nvPicPr>
          <p:cNvPr id="5" name="图片 4">
            <a:extLst>
              <a:ext uri="{FF2B5EF4-FFF2-40B4-BE49-F238E27FC236}">
                <a16:creationId xmlns:a16="http://schemas.microsoft.com/office/drawing/2014/main" id="{E3183941-35AC-A40B-3039-771FF9066196}"/>
              </a:ext>
            </a:extLst>
          </p:cNvPr>
          <p:cNvPicPr>
            <a:picLocks noChangeAspect="1"/>
          </p:cNvPicPr>
          <p:nvPr/>
        </p:nvPicPr>
        <p:blipFill>
          <a:blip r:embed="rId5"/>
          <a:stretch>
            <a:fillRect/>
          </a:stretch>
        </p:blipFill>
        <p:spPr>
          <a:xfrm>
            <a:off x="726478" y="1385325"/>
            <a:ext cx="8673643" cy="4567605"/>
          </a:xfrm>
          <a:prstGeom prst="rect">
            <a:avLst/>
          </a:prstGeom>
        </p:spPr>
      </p:pic>
      <p:sp>
        <p:nvSpPr>
          <p:cNvPr id="3" name="文本框 2">
            <a:extLst>
              <a:ext uri="{FF2B5EF4-FFF2-40B4-BE49-F238E27FC236}">
                <a16:creationId xmlns:a16="http://schemas.microsoft.com/office/drawing/2014/main" id="{A9E397C1-DE05-6883-E1E9-4D9D5E6E9A73}"/>
              </a:ext>
            </a:extLst>
          </p:cNvPr>
          <p:cNvSpPr txBox="1"/>
          <p:nvPr/>
        </p:nvSpPr>
        <p:spPr>
          <a:xfrm>
            <a:off x="9641409" y="2645465"/>
            <a:ext cx="2687215" cy="2246769"/>
          </a:xfrm>
          <a:prstGeom prst="rect">
            <a:avLst/>
          </a:prstGeom>
          <a:noFill/>
          <a:ln>
            <a:noFill/>
          </a:ln>
        </p:spPr>
        <p:txBody>
          <a:bodyPr wrap="square" rtlCol="0">
            <a:spAutoFit/>
          </a:bodyPr>
          <a:lstStyle/>
          <a:p>
            <a:r>
              <a:rPr lang="en" altLang="zh-CN" dirty="0">
                <a:effectLst/>
                <a:latin typeface="+mn-lt"/>
              </a:rPr>
              <a:t>Our model follows the widely adopted Embedding &amp; Explicit Interaction framework, which consists of four key modules: </a:t>
            </a:r>
          </a:p>
          <a:p>
            <a:pPr marL="342900" indent="-342900">
              <a:buFont typeface="Arial" panose="020B0604020202020204" pitchFamily="34" charset="0"/>
              <a:buChar char="•"/>
            </a:pPr>
            <a:r>
              <a:rPr lang="en" altLang="zh-CN" dirty="0">
                <a:solidFill>
                  <a:srgbClr val="92D050"/>
                </a:solidFill>
                <a:latin typeface="+mn-lt"/>
              </a:rPr>
              <a:t>C</a:t>
            </a:r>
            <a:r>
              <a:rPr lang="en" altLang="zh-CN" dirty="0">
                <a:solidFill>
                  <a:srgbClr val="92D050"/>
                </a:solidFill>
                <a:effectLst/>
                <a:latin typeface="+mn-lt"/>
              </a:rPr>
              <a:t>lassification towers </a:t>
            </a:r>
          </a:p>
          <a:p>
            <a:pPr marL="342900" indent="-342900">
              <a:buFont typeface="Arial" panose="020B0604020202020204" pitchFamily="34" charset="0"/>
              <a:buChar char="•"/>
            </a:pPr>
            <a:r>
              <a:rPr lang="en" altLang="zh-CN" dirty="0">
                <a:solidFill>
                  <a:schemeClr val="accent1">
                    <a:lumMod val="40000"/>
                    <a:lumOff val="60000"/>
                  </a:schemeClr>
                </a:solidFill>
                <a:effectLst/>
                <a:latin typeface="+mn-lt"/>
              </a:rPr>
              <a:t>Experts</a:t>
            </a:r>
          </a:p>
          <a:p>
            <a:pPr marL="342900" indent="-342900">
              <a:buFont typeface="Arial" panose="020B0604020202020204" pitchFamily="34" charset="0"/>
              <a:buChar char="•"/>
            </a:pPr>
            <a:r>
              <a:rPr lang="en" altLang="zh-CN" dirty="0">
                <a:solidFill>
                  <a:srgbClr val="0070C0"/>
                </a:solidFill>
                <a:latin typeface="+mn-lt"/>
              </a:rPr>
              <a:t>M</a:t>
            </a:r>
            <a:r>
              <a:rPr lang="en" altLang="zh-CN" dirty="0">
                <a:solidFill>
                  <a:srgbClr val="0070C0"/>
                </a:solidFill>
                <a:effectLst/>
                <a:latin typeface="+mn-lt"/>
              </a:rPr>
              <a:t>ulti-embedding lookup </a:t>
            </a:r>
          </a:p>
          <a:p>
            <a:pPr marL="342900" indent="-342900">
              <a:buFont typeface="Arial" panose="020B0604020202020204" pitchFamily="34" charset="0"/>
              <a:buChar char="•"/>
            </a:pPr>
            <a:r>
              <a:rPr lang="en" altLang="zh-CN" dirty="0">
                <a:solidFill>
                  <a:srgbClr val="FFC000"/>
                </a:solidFill>
                <a:latin typeface="+mn-lt"/>
              </a:rPr>
              <a:t>F</a:t>
            </a:r>
            <a:r>
              <a:rPr lang="en" altLang="zh-CN" dirty="0">
                <a:solidFill>
                  <a:srgbClr val="FFC000"/>
                </a:solidFill>
                <a:effectLst/>
                <a:latin typeface="+mn-lt"/>
              </a:rPr>
              <a:t>eature encoding</a:t>
            </a:r>
          </a:p>
          <a:p>
            <a:pPr marL="342900" indent="-342900">
              <a:buFont typeface="Arial" panose="020B0604020202020204" pitchFamily="34" charset="0"/>
              <a:buChar char="•"/>
            </a:pPr>
            <a:endParaRPr lang="en" altLang="zh-CN" dirty="0">
              <a:latin typeface="+mn-lt"/>
            </a:endParaRPr>
          </a:p>
          <a:p>
            <a:endParaRPr kumimoji="1" lang="zh-CN" altLang="en-US" dirty="0">
              <a:latin typeface="+mn-lt"/>
            </a:endParaRPr>
          </a:p>
        </p:txBody>
      </p:sp>
      <p:sp>
        <p:nvSpPr>
          <p:cNvPr id="4" name="圆角矩形 3">
            <a:extLst>
              <a:ext uri="{FF2B5EF4-FFF2-40B4-BE49-F238E27FC236}">
                <a16:creationId xmlns:a16="http://schemas.microsoft.com/office/drawing/2014/main" id="{1DE21EA9-0FEC-4556-13BF-CBB28C1242E0}"/>
              </a:ext>
            </a:extLst>
          </p:cNvPr>
          <p:cNvSpPr/>
          <p:nvPr/>
        </p:nvSpPr>
        <p:spPr>
          <a:xfrm>
            <a:off x="629407" y="4823926"/>
            <a:ext cx="6452528" cy="1129004"/>
          </a:xfrm>
          <a:prstGeom prst="round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BBEE1D26-8868-0A47-1BE0-253881325527}"/>
              </a:ext>
            </a:extLst>
          </p:cNvPr>
          <p:cNvSpPr/>
          <p:nvPr/>
        </p:nvSpPr>
        <p:spPr>
          <a:xfrm>
            <a:off x="629407" y="2299736"/>
            <a:ext cx="6372760" cy="1003300"/>
          </a:xfrm>
          <a:prstGeom prst="roundRect">
            <a:avLst/>
          </a:prstGeom>
          <a:no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65943606-E010-C950-66DF-551E286DD834}"/>
              </a:ext>
            </a:extLst>
          </p:cNvPr>
          <p:cNvSpPr/>
          <p:nvPr/>
        </p:nvSpPr>
        <p:spPr>
          <a:xfrm>
            <a:off x="1548883" y="3722914"/>
            <a:ext cx="4889239" cy="928899"/>
          </a:xfrm>
          <a:prstGeom prst="round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8EA6AC3C-5887-441D-314A-FCBF4D155759}"/>
              </a:ext>
            </a:extLst>
          </p:cNvPr>
          <p:cNvSpPr/>
          <p:nvPr/>
        </p:nvSpPr>
        <p:spPr>
          <a:xfrm>
            <a:off x="2787889" y="1560791"/>
            <a:ext cx="2194658" cy="370646"/>
          </a:xfrm>
          <a:prstGeom prst="roundRect">
            <a:avLst/>
          </a:prstGeom>
          <a:no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73F05EC2-BEF7-2CA9-1454-3BB57C047A6D}"/>
              </a:ext>
            </a:extLst>
          </p:cNvPr>
          <p:cNvCxnSpPr>
            <a:cxnSpLocks/>
            <a:endCxn id="4" idx="3"/>
          </p:cNvCxnSpPr>
          <p:nvPr/>
        </p:nvCxnSpPr>
        <p:spPr>
          <a:xfrm flipH="1">
            <a:off x="7081935" y="4341463"/>
            <a:ext cx="2640563" cy="1046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0EC0C566-AD42-A175-ED5F-5E578A32AAAA}"/>
              </a:ext>
            </a:extLst>
          </p:cNvPr>
          <p:cNvCxnSpPr>
            <a:cxnSpLocks/>
            <a:endCxn id="7" idx="3"/>
          </p:cNvCxnSpPr>
          <p:nvPr/>
        </p:nvCxnSpPr>
        <p:spPr>
          <a:xfrm flipH="1">
            <a:off x="6438122" y="4101527"/>
            <a:ext cx="3284376" cy="858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7EAA8E7E-4FCB-2CAB-5954-0ECA4710B57D}"/>
              </a:ext>
            </a:extLst>
          </p:cNvPr>
          <p:cNvCxnSpPr>
            <a:cxnSpLocks/>
            <a:endCxn id="6" idx="3"/>
          </p:cNvCxnSpPr>
          <p:nvPr/>
        </p:nvCxnSpPr>
        <p:spPr>
          <a:xfrm flipH="1" flipV="1">
            <a:off x="7002167" y="2801386"/>
            <a:ext cx="2639242" cy="10693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90EAD0E9-85CE-95B4-0BDE-58D435313A79}"/>
              </a:ext>
            </a:extLst>
          </p:cNvPr>
          <p:cNvCxnSpPr>
            <a:cxnSpLocks/>
          </p:cNvCxnSpPr>
          <p:nvPr/>
        </p:nvCxnSpPr>
        <p:spPr>
          <a:xfrm flipH="1" flipV="1">
            <a:off x="5063299" y="1677017"/>
            <a:ext cx="4659199" cy="1992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51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1938952"/>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solidFill>
                  <a:schemeClr val="bg1">
                    <a:lumMod val="65000"/>
                  </a:schemeClr>
                </a:solidFill>
              </a:rPr>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tx1"/>
                </a:solidFill>
              </a:rPr>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C3: Interest Entanglement</a:t>
            </a:r>
          </a:p>
        </p:txBody>
      </p:sp>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Outline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spTree>
    <p:extLst>
      <p:ext uri="{BB962C8B-B14F-4D97-AF65-F5344CB8AC3E}">
        <p14:creationId xmlns:p14="http://schemas.microsoft.com/office/powerpoint/2010/main" val="427129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0495825"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C1: Priors of </a:t>
            </a:r>
            <a:r>
              <a:rPr lang="en-US" sz="3400" b="1" dirty="0">
                <a:solidFill>
                  <a:srgbClr val="FD0139"/>
                </a:solidFill>
              </a:rPr>
              <a:t>Sequence Features</a:t>
            </a: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013583"/>
            <a:ext cx="2192692" cy="844417"/>
          </a:xfrm>
          <a:prstGeom prst="rect">
            <a:avLst/>
          </a:prstGeom>
        </p:spPr>
      </p:pic>
      <p:pic>
        <p:nvPicPr>
          <p:cNvPr id="6" name="图片 5" descr="图形用户界面, 文本, 应用程序&#10;&#10;描述已自动生成">
            <a:extLst>
              <a:ext uri="{FF2B5EF4-FFF2-40B4-BE49-F238E27FC236}">
                <a16:creationId xmlns:a16="http://schemas.microsoft.com/office/drawing/2014/main" id="{61AEA7E9-C690-A91E-60B6-37CB27AE93CB}"/>
              </a:ext>
            </a:extLst>
          </p:cNvPr>
          <p:cNvPicPr>
            <a:picLocks noChangeAspect="1"/>
          </p:cNvPicPr>
          <p:nvPr/>
        </p:nvPicPr>
        <p:blipFill>
          <a:blip r:embed="rId4"/>
          <a:stretch>
            <a:fillRect/>
          </a:stretch>
        </p:blipFill>
        <p:spPr>
          <a:xfrm>
            <a:off x="2284270" y="1634772"/>
            <a:ext cx="4682264" cy="3588456"/>
          </a:xfrm>
          <a:prstGeom prst="rect">
            <a:avLst/>
          </a:prstGeom>
        </p:spPr>
      </p:pic>
      <p:pic>
        <p:nvPicPr>
          <p:cNvPr id="10" name="图片 9" descr="图形用户界面, 图示&#10;&#10;描述已自动生成">
            <a:extLst>
              <a:ext uri="{FF2B5EF4-FFF2-40B4-BE49-F238E27FC236}">
                <a16:creationId xmlns:a16="http://schemas.microsoft.com/office/drawing/2014/main" id="{80D136ED-66FD-D72D-D45C-BF4BCA1A845E}"/>
              </a:ext>
            </a:extLst>
          </p:cNvPr>
          <p:cNvPicPr>
            <a:picLocks noChangeAspect="1"/>
          </p:cNvPicPr>
          <p:nvPr/>
        </p:nvPicPr>
        <p:blipFill>
          <a:blip r:embed="rId5"/>
          <a:stretch>
            <a:fillRect/>
          </a:stretch>
        </p:blipFill>
        <p:spPr>
          <a:xfrm>
            <a:off x="7024279" y="1742098"/>
            <a:ext cx="4733701" cy="3087196"/>
          </a:xfrm>
          <a:prstGeom prst="rect">
            <a:avLst/>
          </a:prstGeom>
        </p:spPr>
      </p:pic>
      <p:sp>
        <p:nvSpPr>
          <p:cNvPr id="11" name="文本框 10">
            <a:extLst>
              <a:ext uri="{FF2B5EF4-FFF2-40B4-BE49-F238E27FC236}">
                <a16:creationId xmlns:a16="http://schemas.microsoft.com/office/drawing/2014/main" id="{5D9298FB-25DA-5B2A-F4FF-208273DC1468}"/>
              </a:ext>
            </a:extLst>
          </p:cNvPr>
          <p:cNvSpPr txBox="1"/>
          <p:nvPr/>
        </p:nvSpPr>
        <p:spPr>
          <a:xfrm>
            <a:off x="3834882" y="6475445"/>
            <a:ext cx="5737468" cy="307777"/>
          </a:xfrm>
          <a:prstGeom prst="rect">
            <a:avLst/>
          </a:prstGeom>
          <a:noFill/>
        </p:spPr>
        <p:txBody>
          <a:bodyPr wrap="none" rtlCol="0">
            <a:spAutoFit/>
          </a:bodyPr>
          <a:lstStyle/>
          <a:p>
            <a:r>
              <a:rPr kumimoji="1" lang="en-US" altLang="zh-CN" dirty="0">
                <a:solidFill>
                  <a:schemeClr val="bg1">
                    <a:lumMod val="50000"/>
                  </a:schemeClr>
                </a:solidFill>
              </a:rPr>
              <a:t>Temporal Interest Network for User Response Prediction. WWW 2024.</a:t>
            </a:r>
            <a:endParaRPr kumimoji="1" lang="zh-CN" altLang="en-US" dirty="0">
              <a:solidFill>
                <a:schemeClr val="bg1">
                  <a:lumMod val="50000"/>
                </a:schemeClr>
              </a:solidFill>
            </a:endParaRPr>
          </a:p>
        </p:txBody>
      </p:sp>
      <p:sp>
        <p:nvSpPr>
          <p:cNvPr id="3" name="圆角矩形 2">
            <a:extLst>
              <a:ext uri="{FF2B5EF4-FFF2-40B4-BE49-F238E27FC236}">
                <a16:creationId xmlns:a16="http://schemas.microsoft.com/office/drawing/2014/main" id="{14AE620E-8BE3-2884-AFCF-D4E7443A6CB6}"/>
              </a:ext>
            </a:extLst>
          </p:cNvPr>
          <p:cNvSpPr/>
          <p:nvPr/>
        </p:nvSpPr>
        <p:spPr>
          <a:xfrm>
            <a:off x="2192694" y="5322991"/>
            <a:ext cx="4682264" cy="997347"/>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zh-CN" dirty="0">
                <a:solidFill>
                  <a:schemeClr val="tx1"/>
                </a:solidFill>
              </a:rPr>
              <a:t>There are strong </a:t>
            </a:r>
            <a:r>
              <a:rPr kumimoji="1" lang="en-US" altLang="zh-CN" dirty="0">
                <a:solidFill>
                  <a:srgbClr val="C00000"/>
                </a:solidFill>
              </a:rPr>
              <a:t>semantic and temporal correlation </a:t>
            </a:r>
            <a:r>
              <a:rPr kumimoji="1" lang="en-US" altLang="zh-CN" dirty="0">
                <a:solidFill>
                  <a:schemeClr val="tx1"/>
                </a:solidFill>
              </a:rPr>
              <a:t>between behaviors and the target.</a:t>
            </a:r>
          </a:p>
          <a:p>
            <a:pPr marL="285750" indent="-285750">
              <a:buFont typeface="Arial" panose="020B0604020202020204" pitchFamily="34" charset="0"/>
              <a:buChar char="•"/>
            </a:pPr>
            <a:r>
              <a:rPr kumimoji="1" lang="en-US" altLang="zh-CN" dirty="0">
                <a:solidFill>
                  <a:schemeClr val="tx1"/>
                </a:solidFill>
              </a:rPr>
              <a:t>Existing SOTA methods fail to capture such correlation.</a:t>
            </a:r>
            <a:endParaRPr kumimoji="1" lang="zh-CN" altLang="en-US" dirty="0">
              <a:solidFill>
                <a:schemeClr val="tx1"/>
              </a:solidFill>
            </a:endParaRPr>
          </a:p>
        </p:txBody>
      </p:sp>
      <p:sp>
        <p:nvSpPr>
          <p:cNvPr id="4" name="圆角矩形 3">
            <a:extLst>
              <a:ext uri="{FF2B5EF4-FFF2-40B4-BE49-F238E27FC236}">
                <a16:creationId xmlns:a16="http://schemas.microsoft.com/office/drawing/2014/main" id="{4A67165F-FC8B-7D8C-48C6-80C92EE66673}"/>
              </a:ext>
            </a:extLst>
          </p:cNvPr>
          <p:cNvSpPr/>
          <p:nvPr/>
        </p:nvSpPr>
        <p:spPr>
          <a:xfrm>
            <a:off x="7075715" y="5171595"/>
            <a:ext cx="4682265" cy="816361"/>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Our proposed TIN composes 3 key components: target-aware temporal encoding, target-aware attention and target-aware representation.</a:t>
            </a:r>
            <a:endParaRPr kumimoji="1" lang="zh-CN" altLang="en-US" dirty="0">
              <a:solidFill>
                <a:schemeClr val="tx1"/>
              </a:solidFill>
            </a:endParaRPr>
          </a:p>
        </p:txBody>
      </p:sp>
      <p:sp>
        <p:nvSpPr>
          <p:cNvPr id="5" name="文本框 4">
            <a:extLst>
              <a:ext uri="{FF2B5EF4-FFF2-40B4-BE49-F238E27FC236}">
                <a16:creationId xmlns:a16="http://schemas.microsoft.com/office/drawing/2014/main" id="{B710B9AA-EF58-43F9-FC5B-AC311C35E003}"/>
              </a:ext>
            </a:extLst>
          </p:cNvPr>
          <p:cNvSpPr txBox="1"/>
          <p:nvPr/>
        </p:nvSpPr>
        <p:spPr>
          <a:xfrm>
            <a:off x="2706171" y="1300241"/>
            <a:ext cx="1834156" cy="307777"/>
          </a:xfrm>
          <a:prstGeom prst="rect">
            <a:avLst/>
          </a:prstGeom>
          <a:noFill/>
        </p:spPr>
        <p:txBody>
          <a:bodyPr wrap="none" rtlCol="0">
            <a:spAutoFit/>
          </a:bodyPr>
          <a:lstStyle/>
          <a:p>
            <a:r>
              <a:rPr kumimoji="1" lang="en-US" altLang="zh-CN" dirty="0"/>
              <a:t>Target category: 674</a:t>
            </a:r>
            <a:endParaRPr kumimoji="1" lang="zh-CN" altLang="en-US" dirty="0"/>
          </a:p>
        </p:txBody>
      </p:sp>
      <p:sp>
        <p:nvSpPr>
          <p:cNvPr id="7" name="圆角矩形 6">
            <a:extLst>
              <a:ext uri="{FF2B5EF4-FFF2-40B4-BE49-F238E27FC236}">
                <a16:creationId xmlns:a16="http://schemas.microsoft.com/office/drawing/2014/main" id="{F78FC01A-8745-0C4C-9EC1-9E2BEEEF6BD5}"/>
              </a:ext>
            </a:extLst>
          </p:cNvPr>
          <p:cNvSpPr/>
          <p:nvPr/>
        </p:nvSpPr>
        <p:spPr>
          <a:xfrm>
            <a:off x="2192693" y="2117956"/>
            <a:ext cx="2347634" cy="300589"/>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14F4158-814D-DBE1-47CE-1BBEA05664C8}"/>
              </a:ext>
            </a:extLst>
          </p:cNvPr>
          <p:cNvSpPr txBox="1"/>
          <p:nvPr/>
        </p:nvSpPr>
        <p:spPr>
          <a:xfrm>
            <a:off x="-11323" y="1663909"/>
            <a:ext cx="2083512" cy="830997"/>
          </a:xfrm>
          <a:prstGeom prst="rect">
            <a:avLst/>
          </a:prstGeom>
          <a:noFill/>
        </p:spPr>
        <p:txBody>
          <a:bodyPr wrap="square" rtlCol="0">
            <a:spAutoFit/>
          </a:bodyPr>
          <a:lstStyle/>
          <a:p>
            <a:r>
              <a:rPr kumimoji="1" lang="en-US" altLang="zh-CN" sz="1200" b="1" dirty="0"/>
              <a:t>Semantic correlation</a:t>
            </a:r>
            <a:r>
              <a:rPr kumimoji="1" lang="en-US" altLang="zh-CN" sz="1200" dirty="0"/>
              <a:t>: behaviors with the same category as the target (674 here) are more correlated.</a:t>
            </a:r>
            <a:endParaRPr kumimoji="1" lang="zh-CN" altLang="en-US" sz="1200" dirty="0"/>
          </a:p>
        </p:txBody>
      </p:sp>
      <p:sp>
        <p:nvSpPr>
          <p:cNvPr id="9" name="文本框 8">
            <a:extLst>
              <a:ext uri="{FF2B5EF4-FFF2-40B4-BE49-F238E27FC236}">
                <a16:creationId xmlns:a16="http://schemas.microsoft.com/office/drawing/2014/main" id="{72518F52-D8FA-1B65-37F2-34DA8B4D8EB5}"/>
              </a:ext>
            </a:extLst>
          </p:cNvPr>
          <p:cNvSpPr txBox="1"/>
          <p:nvPr/>
        </p:nvSpPr>
        <p:spPr>
          <a:xfrm>
            <a:off x="-11323" y="2664005"/>
            <a:ext cx="2083512" cy="646331"/>
          </a:xfrm>
          <a:prstGeom prst="rect">
            <a:avLst/>
          </a:prstGeom>
          <a:noFill/>
        </p:spPr>
        <p:txBody>
          <a:bodyPr wrap="square" rtlCol="0">
            <a:spAutoFit/>
          </a:bodyPr>
          <a:lstStyle/>
          <a:p>
            <a:r>
              <a:rPr kumimoji="1" lang="en-US" altLang="zh-CN" sz="1200" b="1" dirty="0"/>
              <a:t>Temporal correlation</a:t>
            </a:r>
            <a:r>
              <a:rPr kumimoji="1" lang="en-US" altLang="zh-CN" sz="1200" dirty="0"/>
              <a:t>: there is a strong temporal decaying pattern.</a:t>
            </a:r>
            <a:endParaRPr kumimoji="1" lang="zh-CN" altLang="en-US" sz="1200" dirty="0"/>
          </a:p>
        </p:txBody>
      </p:sp>
      <p:cxnSp>
        <p:nvCxnSpPr>
          <p:cNvPr id="12" name="直线箭头连接符 11">
            <a:extLst>
              <a:ext uri="{FF2B5EF4-FFF2-40B4-BE49-F238E27FC236}">
                <a16:creationId xmlns:a16="http://schemas.microsoft.com/office/drawing/2014/main" id="{FE07422E-6D46-2845-0F11-8B2512EB5A7A}"/>
              </a:ext>
            </a:extLst>
          </p:cNvPr>
          <p:cNvCxnSpPr>
            <a:cxnSpLocks/>
          </p:cNvCxnSpPr>
          <p:nvPr/>
        </p:nvCxnSpPr>
        <p:spPr>
          <a:xfrm flipH="1" flipV="1">
            <a:off x="1856792" y="1950098"/>
            <a:ext cx="215397" cy="2519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DF9A1B4-5AB2-2718-A85B-0B86242AF654}"/>
              </a:ext>
            </a:extLst>
          </p:cNvPr>
          <p:cNvCxnSpPr>
            <a:cxnSpLocks/>
          </p:cNvCxnSpPr>
          <p:nvPr/>
        </p:nvCxnSpPr>
        <p:spPr>
          <a:xfrm flipH="1">
            <a:off x="1772816" y="2418545"/>
            <a:ext cx="299373" cy="473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9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6053109"/>
            <a:ext cx="2090056" cy="804891"/>
          </a:xfrm>
          <a:prstGeom prst="rect">
            <a:avLst/>
          </a:prstGeom>
        </p:spPr>
      </p:pic>
      <p:pic>
        <p:nvPicPr>
          <p:cNvPr id="3" name="图片 2">
            <a:extLst>
              <a:ext uri="{FF2B5EF4-FFF2-40B4-BE49-F238E27FC236}">
                <a16:creationId xmlns:a16="http://schemas.microsoft.com/office/drawing/2014/main" id="{5DE785CA-3860-E9D5-2EAF-54D34387F328}"/>
              </a:ext>
            </a:extLst>
          </p:cNvPr>
          <p:cNvPicPr>
            <a:picLocks noChangeAspect="1"/>
          </p:cNvPicPr>
          <p:nvPr/>
        </p:nvPicPr>
        <p:blipFill>
          <a:blip r:embed="rId4"/>
          <a:stretch>
            <a:fillRect/>
          </a:stretch>
        </p:blipFill>
        <p:spPr>
          <a:xfrm>
            <a:off x="2685661" y="1340250"/>
            <a:ext cx="6444612" cy="3372784"/>
          </a:xfrm>
          <a:prstGeom prst="rect">
            <a:avLst/>
          </a:prstGeom>
        </p:spPr>
      </p:pic>
      <p:pic>
        <p:nvPicPr>
          <p:cNvPr id="4" name="图片 3">
            <a:extLst>
              <a:ext uri="{FF2B5EF4-FFF2-40B4-BE49-F238E27FC236}">
                <a16:creationId xmlns:a16="http://schemas.microsoft.com/office/drawing/2014/main" id="{18D0A93F-102E-79CD-DA76-7FAC61F9C895}"/>
              </a:ext>
            </a:extLst>
          </p:cNvPr>
          <p:cNvPicPr>
            <a:picLocks noChangeAspect="1"/>
          </p:cNvPicPr>
          <p:nvPr/>
        </p:nvPicPr>
        <p:blipFill>
          <a:blip r:embed="rId5"/>
          <a:stretch>
            <a:fillRect/>
          </a:stretch>
        </p:blipFill>
        <p:spPr>
          <a:xfrm>
            <a:off x="1186823" y="5358870"/>
            <a:ext cx="4381722" cy="945461"/>
          </a:xfrm>
          <a:prstGeom prst="rect">
            <a:avLst/>
          </a:prstGeom>
        </p:spPr>
      </p:pic>
      <p:sp>
        <p:nvSpPr>
          <p:cNvPr id="5" name="文本框 4">
            <a:extLst>
              <a:ext uri="{FF2B5EF4-FFF2-40B4-BE49-F238E27FC236}">
                <a16:creationId xmlns:a16="http://schemas.microsoft.com/office/drawing/2014/main" id="{521470E8-32E7-E657-050C-13C1E92DCE27}"/>
              </a:ext>
            </a:extLst>
          </p:cNvPr>
          <p:cNvSpPr txBox="1"/>
          <p:nvPr/>
        </p:nvSpPr>
        <p:spPr>
          <a:xfrm>
            <a:off x="2369975" y="4738640"/>
            <a:ext cx="1656223" cy="307777"/>
          </a:xfrm>
          <a:prstGeom prst="rect">
            <a:avLst/>
          </a:prstGeom>
          <a:solidFill>
            <a:schemeClr val="accent6">
              <a:lumMod val="40000"/>
              <a:lumOff val="60000"/>
            </a:schemeClr>
          </a:solidFill>
        </p:spPr>
        <p:txBody>
          <a:bodyPr wrap="none" rtlCol="0">
            <a:spAutoFit/>
          </a:bodyPr>
          <a:lstStyle/>
          <a:p>
            <a:r>
              <a:rPr kumimoji="1" lang="en-US" altLang="zh-CN" dirty="0"/>
              <a:t>Numeric Features</a:t>
            </a:r>
            <a:endParaRPr kumimoji="1" lang="zh-CN" altLang="en-US" dirty="0"/>
          </a:p>
        </p:txBody>
      </p:sp>
      <p:sp>
        <p:nvSpPr>
          <p:cNvPr id="6" name="文本框 5">
            <a:extLst>
              <a:ext uri="{FF2B5EF4-FFF2-40B4-BE49-F238E27FC236}">
                <a16:creationId xmlns:a16="http://schemas.microsoft.com/office/drawing/2014/main" id="{EF1D4C71-B58A-3531-BDE7-492C7E56688B}"/>
              </a:ext>
            </a:extLst>
          </p:cNvPr>
          <p:cNvSpPr txBox="1"/>
          <p:nvPr/>
        </p:nvSpPr>
        <p:spPr>
          <a:xfrm>
            <a:off x="7822163" y="4732758"/>
            <a:ext cx="1895071" cy="307777"/>
          </a:xfrm>
          <a:prstGeom prst="rect">
            <a:avLst/>
          </a:prstGeom>
          <a:solidFill>
            <a:schemeClr val="accent6">
              <a:lumMod val="40000"/>
              <a:lumOff val="60000"/>
            </a:schemeClr>
          </a:solidFill>
        </p:spPr>
        <p:txBody>
          <a:bodyPr wrap="none" rtlCol="0">
            <a:spAutoFit/>
          </a:bodyPr>
          <a:lstStyle/>
          <a:p>
            <a:r>
              <a:rPr kumimoji="1" lang="en-US" altLang="zh-CN" dirty="0"/>
              <a:t>Embedding Features</a:t>
            </a:r>
            <a:endParaRPr kumimoji="1" lang="zh-CN" altLang="en-US" dirty="0"/>
          </a:p>
        </p:txBody>
      </p:sp>
      <p:pic>
        <p:nvPicPr>
          <p:cNvPr id="7" name="图片 6">
            <a:extLst>
              <a:ext uri="{FF2B5EF4-FFF2-40B4-BE49-F238E27FC236}">
                <a16:creationId xmlns:a16="http://schemas.microsoft.com/office/drawing/2014/main" id="{3007E40A-5174-BAB9-F487-E5E026106760}"/>
              </a:ext>
            </a:extLst>
          </p:cNvPr>
          <p:cNvPicPr>
            <a:picLocks noChangeAspect="1"/>
          </p:cNvPicPr>
          <p:nvPr/>
        </p:nvPicPr>
        <p:blipFill>
          <a:blip r:embed="rId6"/>
          <a:stretch>
            <a:fillRect/>
          </a:stretch>
        </p:blipFill>
        <p:spPr>
          <a:xfrm>
            <a:off x="7479380" y="5508988"/>
            <a:ext cx="2416669" cy="333882"/>
          </a:xfrm>
          <a:prstGeom prst="rect">
            <a:avLst/>
          </a:prstGeom>
        </p:spPr>
      </p:pic>
      <p:sp>
        <p:nvSpPr>
          <p:cNvPr id="8" name="文本框 7">
            <a:extLst>
              <a:ext uri="{FF2B5EF4-FFF2-40B4-BE49-F238E27FC236}">
                <a16:creationId xmlns:a16="http://schemas.microsoft.com/office/drawing/2014/main" id="{85D5AAFD-41EF-2CC4-ED79-5E68229BED90}"/>
              </a:ext>
            </a:extLst>
          </p:cNvPr>
          <p:cNvSpPr txBox="1"/>
          <p:nvPr/>
        </p:nvSpPr>
        <p:spPr>
          <a:xfrm>
            <a:off x="6494105" y="5202832"/>
            <a:ext cx="4968027" cy="954107"/>
          </a:xfrm>
          <a:prstGeom prst="rect">
            <a:avLst/>
          </a:prstGeom>
          <a:noFill/>
        </p:spPr>
        <p:txBody>
          <a:bodyPr wrap="none" rtlCol="0">
            <a:spAutoFit/>
          </a:bodyPr>
          <a:lstStyle/>
          <a:p>
            <a:r>
              <a:rPr kumimoji="1" lang="en-US" altLang="zh-CN" dirty="0"/>
              <a:t>Compute a similarity score based on the embeddings</a:t>
            </a:r>
          </a:p>
          <a:p>
            <a:endParaRPr kumimoji="1" lang="en-US" altLang="zh-CN" dirty="0"/>
          </a:p>
          <a:p>
            <a:endParaRPr kumimoji="1" lang="en-US" altLang="zh-CN" dirty="0"/>
          </a:p>
          <a:p>
            <a:r>
              <a:rPr kumimoji="1" lang="en-US" altLang="zh-CN" dirty="0"/>
              <a:t>Treat the score as a numeric feature, use the MNSE method</a:t>
            </a:r>
            <a:endParaRPr kumimoji="1" lang="zh-CN" altLang="en-US" dirty="0"/>
          </a:p>
        </p:txBody>
      </p:sp>
      <p:sp>
        <p:nvSpPr>
          <p:cNvPr id="9" name="文本框 8">
            <a:extLst>
              <a:ext uri="{FF2B5EF4-FFF2-40B4-BE49-F238E27FC236}">
                <a16:creationId xmlns:a16="http://schemas.microsoft.com/office/drawing/2014/main" id="{B7DDA8F7-CF74-CC2E-1060-17446E042831}"/>
              </a:ext>
            </a:extLst>
          </p:cNvPr>
          <p:cNvSpPr txBox="1"/>
          <p:nvPr/>
        </p:nvSpPr>
        <p:spPr>
          <a:xfrm>
            <a:off x="1186823" y="5043032"/>
            <a:ext cx="3799438" cy="307777"/>
          </a:xfrm>
          <a:prstGeom prst="rect">
            <a:avLst/>
          </a:prstGeom>
          <a:noFill/>
        </p:spPr>
        <p:txBody>
          <a:bodyPr wrap="none" rtlCol="0">
            <a:spAutoFit/>
          </a:bodyPr>
          <a:lstStyle/>
          <a:p>
            <a:r>
              <a:rPr kumimoji="1" lang="en-US" altLang="zh-CN" dirty="0"/>
              <a:t>Multiple Numeral Systems Encoding (MNSE):</a:t>
            </a:r>
            <a:endParaRPr kumimoji="1" lang="zh-CN" altLang="en-US" dirty="0"/>
          </a:p>
        </p:txBody>
      </p:sp>
      <p:sp>
        <p:nvSpPr>
          <p:cNvPr id="11" name="Google Shape;109;p2">
            <a:extLst>
              <a:ext uri="{FF2B5EF4-FFF2-40B4-BE49-F238E27FC236}">
                <a16:creationId xmlns:a16="http://schemas.microsoft.com/office/drawing/2014/main" id="{B0C755CF-5D9B-B44D-DB9F-817BF7184821}"/>
              </a:ext>
            </a:extLst>
          </p:cNvPr>
          <p:cNvSpPr txBox="1"/>
          <p:nvPr/>
        </p:nvSpPr>
        <p:spPr>
          <a:xfrm>
            <a:off x="476974" y="685750"/>
            <a:ext cx="10495825"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C1: Priors of Numeric </a:t>
            </a:r>
            <a:r>
              <a:rPr lang="en-US" sz="3400" b="1" dirty="0">
                <a:solidFill>
                  <a:srgbClr val="FD0139"/>
                </a:solidFill>
              </a:rPr>
              <a:t>&amp; Embedding Features</a:t>
            </a:r>
          </a:p>
        </p:txBody>
      </p:sp>
    </p:spTree>
    <p:extLst>
      <p:ext uri="{BB962C8B-B14F-4D97-AF65-F5344CB8AC3E}">
        <p14:creationId xmlns:p14="http://schemas.microsoft.com/office/powerpoint/2010/main" val="250474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
          <p:cNvSpPr txBox="1"/>
          <p:nvPr/>
        </p:nvSpPr>
        <p:spPr>
          <a:xfrm>
            <a:off x="476975" y="1487456"/>
            <a:ext cx="4692300" cy="1938952"/>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2000" dirty="0">
                <a:solidFill>
                  <a:schemeClr val="bg1">
                    <a:lumMod val="65000"/>
                  </a:schemeClr>
                </a:solidFill>
              </a:rPr>
              <a:t>Three main challenges:</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C1: Priors for Representation</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tx1"/>
                </a:solidFill>
              </a:rPr>
              <a:t>C2: Dimensional Collapse</a:t>
            </a:r>
          </a:p>
          <a:p>
            <a:pPr marL="285750" marR="0" lvl="0" indent="-285750" algn="l" rtl="0">
              <a:lnSpc>
                <a:spcPct val="150000"/>
              </a:lnSpc>
              <a:spcBef>
                <a:spcPts val="0"/>
              </a:spcBef>
              <a:spcAft>
                <a:spcPts val="0"/>
              </a:spcAft>
              <a:buFont typeface="Arial" panose="020B0604020202020204" pitchFamily="34" charset="0"/>
              <a:buChar char="•"/>
            </a:pPr>
            <a:r>
              <a:rPr lang="en-US" sz="2000" b="1" dirty="0">
                <a:solidFill>
                  <a:schemeClr val="bg1">
                    <a:lumMod val="65000"/>
                  </a:schemeClr>
                </a:solidFill>
              </a:rPr>
              <a:t>C3: Interest Entanglement</a:t>
            </a:r>
          </a:p>
        </p:txBody>
      </p:sp>
      <p:pic>
        <p:nvPicPr>
          <p:cNvPr id="108" name="Google Shape;108;p2"/>
          <p:cNvPicPr preferRelativeResize="0"/>
          <p:nvPr/>
        </p:nvPicPr>
        <p:blipFill rotWithShape="1">
          <a:blip r:embed="rId3">
            <a:alphaModFix/>
          </a:blip>
          <a:srcRect t="71678" b="39175"/>
          <a:stretch/>
        </p:blipFill>
        <p:spPr>
          <a:xfrm rot="10800000" flipH="1">
            <a:off x="5543550" y="3429012"/>
            <a:ext cx="6648448" cy="523225"/>
          </a:xfrm>
          <a:prstGeom prst="rect">
            <a:avLst/>
          </a:prstGeom>
          <a:noFill/>
          <a:ln>
            <a:noFill/>
          </a:ln>
        </p:spPr>
      </p:pic>
      <p:sp>
        <p:nvSpPr>
          <p:cNvPr id="109" name="Google Shape;109;p2"/>
          <p:cNvSpPr txBox="1"/>
          <p:nvPr/>
        </p:nvSpPr>
        <p:spPr>
          <a:xfrm>
            <a:off x="476975" y="685750"/>
            <a:ext cx="46923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Outline</a:t>
            </a:r>
            <a:endParaRPr sz="2000"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4"/>
          <a:srcRect l="59197" t="14863" r="2316" b="19403"/>
          <a:stretch/>
        </p:blipFill>
        <p:spPr>
          <a:xfrm>
            <a:off x="1" y="5445247"/>
            <a:ext cx="3668486" cy="1412753"/>
          </a:xfrm>
          <a:prstGeom prst="rect">
            <a:avLst/>
          </a:prstGeom>
        </p:spPr>
      </p:pic>
    </p:spTree>
    <p:extLst>
      <p:ext uri="{BB962C8B-B14F-4D97-AF65-F5344CB8AC3E}">
        <p14:creationId xmlns:p14="http://schemas.microsoft.com/office/powerpoint/2010/main" val="416340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C2: Dimensional Collapse of Embeddings</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pic>
        <p:nvPicPr>
          <p:cNvPr id="5" name="图片 4" descr="图表, 条形图&#10;&#10;描述已自动生成">
            <a:extLst>
              <a:ext uri="{FF2B5EF4-FFF2-40B4-BE49-F238E27FC236}">
                <a16:creationId xmlns:a16="http://schemas.microsoft.com/office/drawing/2014/main" id="{710F71C6-C7B8-2245-2C4F-7F31389FC030}"/>
              </a:ext>
            </a:extLst>
          </p:cNvPr>
          <p:cNvPicPr>
            <a:picLocks noChangeAspect="1"/>
          </p:cNvPicPr>
          <p:nvPr/>
        </p:nvPicPr>
        <p:blipFill>
          <a:blip r:embed="rId4"/>
          <a:stretch>
            <a:fillRect/>
          </a:stretch>
        </p:blipFill>
        <p:spPr>
          <a:xfrm>
            <a:off x="6482288" y="1347004"/>
            <a:ext cx="5469144" cy="2017975"/>
          </a:xfrm>
          <a:prstGeom prst="rect">
            <a:avLst/>
          </a:prstGeom>
        </p:spPr>
      </p:pic>
      <p:pic>
        <p:nvPicPr>
          <p:cNvPr id="10" name="图片 9" descr="图表, 折线图&#10;&#10;描述已自动生成">
            <a:extLst>
              <a:ext uri="{FF2B5EF4-FFF2-40B4-BE49-F238E27FC236}">
                <a16:creationId xmlns:a16="http://schemas.microsoft.com/office/drawing/2014/main" id="{5361EE28-8B47-61DF-76F6-5F6335430B0E}"/>
              </a:ext>
            </a:extLst>
          </p:cNvPr>
          <p:cNvPicPr>
            <a:picLocks noChangeAspect="1"/>
          </p:cNvPicPr>
          <p:nvPr/>
        </p:nvPicPr>
        <p:blipFill>
          <a:blip r:embed="rId5"/>
          <a:stretch>
            <a:fillRect/>
          </a:stretch>
        </p:blipFill>
        <p:spPr>
          <a:xfrm>
            <a:off x="1161609" y="3100618"/>
            <a:ext cx="3430711" cy="2609790"/>
          </a:xfrm>
          <a:prstGeom prst="rect">
            <a:avLst/>
          </a:prstGeom>
        </p:spPr>
      </p:pic>
      <p:sp>
        <p:nvSpPr>
          <p:cNvPr id="3" name="圆角矩形 2">
            <a:extLst>
              <a:ext uri="{FF2B5EF4-FFF2-40B4-BE49-F238E27FC236}">
                <a16:creationId xmlns:a16="http://schemas.microsoft.com/office/drawing/2014/main" id="{8BA22826-ADBB-A9F9-FC74-2F72965B103B}"/>
              </a:ext>
            </a:extLst>
          </p:cNvPr>
          <p:cNvSpPr/>
          <p:nvPr/>
        </p:nvSpPr>
        <p:spPr>
          <a:xfrm>
            <a:off x="6271765" y="3607927"/>
            <a:ext cx="5890190" cy="797586"/>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 altLang="zh-CN" dirty="0">
                <a:solidFill>
                  <a:schemeClr val="tx1"/>
                </a:solidFill>
              </a:rPr>
              <a:t>Many singular values are very small, indicating that embeddings of many fields end up spanning a lower-dimensional subspace instead of the entire available embedding space.</a:t>
            </a:r>
            <a:endParaRPr kumimoji="1" lang="zh-CN" altLang="en-US" dirty="0">
              <a:solidFill>
                <a:schemeClr val="tx1"/>
              </a:solidFill>
            </a:endParaRPr>
          </a:p>
        </p:txBody>
      </p:sp>
      <p:sp>
        <p:nvSpPr>
          <p:cNvPr id="4" name="文本框 3">
            <a:extLst>
              <a:ext uri="{FF2B5EF4-FFF2-40B4-BE49-F238E27FC236}">
                <a16:creationId xmlns:a16="http://schemas.microsoft.com/office/drawing/2014/main" id="{5ADDA7AB-8463-4CA0-0799-F373D4C06A0A}"/>
              </a:ext>
            </a:extLst>
          </p:cNvPr>
          <p:cNvSpPr txBox="1"/>
          <p:nvPr/>
        </p:nvSpPr>
        <p:spPr>
          <a:xfrm>
            <a:off x="3881535" y="6428792"/>
            <a:ext cx="7946406" cy="307777"/>
          </a:xfrm>
          <a:prstGeom prst="rect">
            <a:avLst/>
          </a:prstGeom>
          <a:noFill/>
        </p:spPr>
        <p:txBody>
          <a:bodyPr wrap="none" rtlCol="0">
            <a:spAutoFit/>
          </a:bodyPr>
          <a:lstStyle/>
          <a:p>
            <a:r>
              <a:rPr kumimoji="1" lang="en-US" altLang="zh-CN" dirty="0">
                <a:solidFill>
                  <a:schemeClr val="bg1">
                    <a:lumMod val="50000"/>
                  </a:schemeClr>
                </a:solidFill>
              </a:rPr>
              <a:t>On the Embedding Collapse when Scaling up Recommendation Models. ICML 2024. Tencent Ads.</a:t>
            </a:r>
            <a:endParaRPr kumimoji="1" lang="zh-CN" altLang="en-US" dirty="0">
              <a:solidFill>
                <a:schemeClr val="bg1">
                  <a:lumMod val="50000"/>
                </a:schemeClr>
              </a:solidFill>
            </a:endParaRPr>
          </a:p>
        </p:txBody>
      </p:sp>
      <p:pic>
        <p:nvPicPr>
          <p:cNvPr id="9" name="图片 8">
            <a:extLst>
              <a:ext uri="{FF2B5EF4-FFF2-40B4-BE49-F238E27FC236}">
                <a16:creationId xmlns:a16="http://schemas.microsoft.com/office/drawing/2014/main" id="{CBA138DD-5876-719C-B7A6-E127CD079946}"/>
              </a:ext>
            </a:extLst>
          </p:cNvPr>
          <p:cNvPicPr>
            <a:picLocks noChangeAspect="1"/>
          </p:cNvPicPr>
          <p:nvPr/>
        </p:nvPicPr>
        <p:blipFill>
          <a:blip r:embed="rId6"/>
          <a:stretch>
            <a:fillRect/>
          </a:stretch>
        </p:blipFill>
        <p:spPr>
          <a:xfrm>
            <a:off x="7376416" y="4751270"/>
            <a:ext cx="4039095" cy="1184719"/>
          </a:xfrm>
          <a:prstGeom prst="rect">
            <a:avLst/>
          </a:prstGeom>
        </p:spPr>
      </p:pic>
      <p:sp>
        <p:nvSpPr>
          <p:cNvPr id="12" name="文本框 11">
            <a:extLst>
              <a:ext uri="{FF2B5EF4-FFF2-40B4-BE49-F238E27FC236}">
                <a16:creationId xmlns:a16="http://schemas.microsoft.com/office/drawing/2014/main" id="{9687BB94-364D-E541-7F55-D6DA5390D110}"/>
              </a:ext>
            </a:extLst>
          </p:cNvPr>
          <p:cNvSpPr txBox="1"/>
          <p:nvPr/>
        </p:nvSpPr>
        <p:spPr>
          <a:xfrm>
            <a:off x="434478" y="1450322"/>
            <a:ext cx="6016391" cy="1569660"/>
          </a:xfrm>
          <a:prstGeom prst="rect">
            <a:avLst/>
          </a:prstGeom>
          <a:noFill/>
        </p:spPr>
        <p:txBody>
          <a:bodyPr wrap="none" rtlCol="0">
            <a:spAutoFit/>
          </a:bodyPr>
          <a:lstStyle/>
          <a:p>
            <a:pPr algn="ctr"/>
            <a:r>
              <a:rPr kumimoji="1" lang="en-US" altLang="zh-CN" sz="2000" dirty="0"/>
              <a:t>Large Recommendation System</a:t>
            </a:r>
          </a:p>
          <a:p>
            <a:pPr algn="ctr"/>
            <a:endParaRPr kumimoji="1" lang="en-US" altLang="zh-CN" sz="2000" dirty="0"/>
          </a:p>
          <a:p>
            <a:r>
              <a:rPr kumimoji="1" lang="en-US" altLang="zh-CN" dirty="0"/>
              <a:t>How</a:t>
            </a:r>
            <a:r>
              <a:rPr kumimoji="1" lang="zh-CN" altLang="en-US" dirty="0"/>
              <a:t> </a:t>
            </a:r>
            <a:r>
              <a:rPr kumimoji="1" lang="en-US" altLang="zh-CN" dirty="0"/>
              <a:t>to</a:t>
            </a:r>
            <a:r>
              <a:rPr kumimoji="1" lang="zh-CN" altLang="en-US" dirty="0"/>
              <a:t> </a:t>
            </a:r>
            <a:r>
              <a:rPr kumimoji="1" lang="en-US" altLang="zh-CN" dirty="0"/>
              <a:t>scale</a:t>
            </a:r>
            <a:r>
              <a:rPr kumimoji="1" lang="zh-CN" altLang="en-US" dirty="0"/>
              <a:t> </a:t>
            </a:r>
            <a:r>
              <a:rPr kumimoji="1" lang="en-US" altLang="zh-CN" dirty="0"/>
              <a:t>up</a:t>
            </a:r>
            <a:r>
              <a:rPr kumimoji="1" lang="zh-CN" altLang="en-US" dirty="0"/>
              <a:t> </a:t>
            </a:r>
            <a:r>
              <a:rPr kumimoji="1" lang="en-US" altLang="zh-CN" dirty="0"/>
              <a:t>recommendation</a:t>
            </a:r>
            <a:r>
              <a:rPr kumimoji="1" lang="zh-CN" altLang="en-US" dirty="0"/>
              <a:t> </a:t>
            </a:r>
            <a:r>
              <a:rPr kumimoji="1" lang="en-US" altLang="zh-CN" dirty="0"/>
              <a:t>models</a:t>
            </a:r>
            <a:r>
              <a:rPr kumimoji="1" lang="zh-CN" altLang="en-US" dirty="0"/>
              <a:t> </a:t>
            </a:r>
            <a:r>
              <a:rPr kumimoji="1" lang="en-US" altLang="zh-CN" dirty="0" err="1"/>
              <a:t>w.r.t.</a:t>
            </a:r>
            <a:r>
              <a:rPr kumimoji="1" lang="zh-CN" altLang="en-US" dirty="0"/>
              <a:t> </a:t>
            </a:r>
            <a:r>
              <a:rPr kumimoji="1" lang="en-US" altLang="zh-CN" dirty="0"/>
              <a:t>#parameters?</a:t>
            </a:r>
          </a:p>
          <a:p>
            <a:pPr marL="285750" indent="-285750">
              <a:buFont typeface="Arial" panose="020B0604020202020204" pitchFamily="34" charset="0"/>
              <a:buChar char="•"/>
            </a:pPr>
            <a:r>
              <a:rPr kumimoji="1" lang="en-US" altLang="zh-CN" dirty="0"/>
              <a:t>Most</a:t>
            </a:r>
            <a:r>
              <a:rPr kumimoji="1" lang="zh-CN" altLang="en-US" dirty="0"/>
              <a:t> </a:t>
            </a:r>
            <a:r>
              <a:rPr kumimoji="1" lang="en-US" altLang="zh-CN" dirty="0"/>
              <a:t>parameters</a:t>
            </a:r>
            <a:r>
              <a:rPr kumimoji="1" lang="zh-CN" altLang="en-US" dirty="0"/>
              <a:t> </a:t>
            </a:r>
            <a:r>
              <a:rPr kumimoji="1" lang="en-US" altLang="zh-CN" dirty="0"/>
              <a:t>in</a:t>
            </a:r>
            <a:r>
              <a:rPr kumimoji="1" lang="zh-CN" altLang="en-US" dirty="0"/>
              <a:t> </a:t>
            </a:r>
            <a:r>
              <a:rPr kumimoji="1" lang="en-US" altLang="zh-CN" dirty="0" err="1"/>
              <a:t>RecSys</a:t>
            </a:r>
            <a:r>
              <a:rPr kumimoji="1" lang="zh-CN" altLang="en-US" dirty="0"/>
              <a:t> </a:t>
            </a:r>
            <a:r>
              <a:rPr kumimoji="1" lang="en-US" altLang="zh-CN" dirty="0"/>
              <a:t>are</a:t>
            </a:r>
            <a:r>
              <a:rPr kumimoji="1" lang="zh-CN" altLang="en-US" dirty="0"/>
              <a:t> </a:t>
            </a:r>
            <a:r>
              <a:rPr kumimoji="1" lang="en-US" altLang="zh-CN" dirty="0"/>
              <a:t>embeddings</a:t>
            </a:r>
            <a:r>
              <a:rPr kumimoji="1" lang="zh-CN" altLang="en-US" dirty="0"/>
              <a:t> </a:t>
            </a:r>
            <a:r>
              <a:rPr kumimoji="1" lang="en-US" altLang="zh-CN" dirty="0"/>
              <a:t>(</a:t>
            </a:r>
            <a:r>
              <a:rPr kumimoji="1" lang="en-US" altLang="zh-CN" b="1" dirty="0"/>
              <a:t>99.999%</a:t>
            </a:r>
            <a:r>
              <a:rPr kumimoji="1" lang="en-US" altLang="zh-CN" dirty="0"/>
              <a:t>)</a:t>
            </a:r>
          </a:p>
          <a:p>
            <a:pPr marL="285750" indent="-285750">
              <a:buFont typeface="Arial" panose="020B0604020202020204" pitchFamily="34" charset="0"/>
              <a:buChar char="•"/>
            </a:pPr>
            <a:r>
              <a:rPr kumimoji="1" lang="en-US" altLang="zh-CN" dirty="0"/>
              <a:t>Simply</a:t>
            </a:r>
            <a:r>
              <a:rPr kumimoji="1" lang="zh-CN" altLang="en-US" dirty="0"/>
              <a:t> </a:t>
            </a:r>
            <a:r>
              <a:rPr kumimoji="1" lang="en-US" altLang="zh-CN" dirty="0"/>
              <a:t>enlarge</a:t>
            </a:r>
            <a:r>
              <a:rPr kumimoji="1" lang="zh-CN" altLang="en-US" dirty="0"/>
              <a:t> </a:t>
            </a: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dimension</a:t>
            </a:r>
            <a:r>
              <a:rPr kumimoji="1" lang="zh-CN" altLang="en-US" dirty="0"/>
              <a:t> </a:t>
            </a:r>
            <a:r>
              <a:rPr kumimoji="1" lang="en-US" altLang="zh-CN" dirty="0">
                <a:solidFill>
                  <a:srgbClr val="FF0000"/>
                </a:solidFill>
              </a:rPr>
              <a:t>does</a:t>
            </a:r>
            <a:r>
              <a:rPr kumimoji="1" lang="zh-CN" altLang="en-US" dirty="0">
                <a:solidFill>
                  <a:srgbClr val="FF0000"/>
                </a:solidFill>
              </a:rPr>
              <a:t> </a:t>
            </a:r>
            <a:r>
              <a:rPr kumimoji="1" lang="en-US" altLang="zh-CN" dirty="0">
                <a:solidFill>
                  <a:srgbClr val="FF0000"/>
                </a:solidFill>
              </a:rPr>
              <a:t>not</a:t>
            </a:r>
            <a:r>
              <a:rPr kumimoji="1" lang="zh-CN" altLang="en-US" dirty="0">
                <a:solidFill>
                  <a:srgbClr val="FF0000"/>
                </a:solidFill>
              </a:rPr>
              <a:t> </a:t>
            </a:r>
            <a:r>
              <a:rPr kumimoji="1" lang="en-US" altLang="zh-CN" dirty="0">
                <a:solidFill>
                  <a:srgbClr val="FF0000"/>
                </a:solidFill>
              </a:rPr>
              <a:t>always</a:t>
            </a:r>
            <a:r>
              <a:rPr kumimoji="1" lang="zh-CN" altLang="en-US" dirty="0">
                <a:solidFill>
                  <a:srgbClr val="FF0000"/>
                </a:solidFill>
              </a:rPr>
              <a:t> </a:t>
            </a:r>
            <a:r>
              <a:rPr kumimoji="1" lang="en-US" altLang="zh-CN" dirty="0">
                <a:solidFill>
                  <a:srgbClr val="FF0000"/>
                </a:solidFill>
              </a:rPr>
              <a:t>work</a:t>
            </a:r>
            <a:r>
              <a:rPr kumimoji="1" lang="en-US" altLang="zh-CN" dirty="0"/>
              <a:t>.</a:t>
            </a:r>
          </a:p>
          <a:p>
            <a:pPr marL="285750" indent="-285750">
              <a:buFont typeface="Arial" panose="020B0604020202020204" pitchFamily="34" charset="0"/>
              <a:buChar char="•"/>
            </a:pPr>
            <a:r>
              <a:rPr kumimoji="1" lang="en-US" altLang="zh-CN" dirty="0"/>
              <a:t>Singular</a:t>
            </a:r>
            <a:r>
              <a:rPr kumimoji="1" lang="zh-CN" altLang="en-US" dirty="0"/>
              <a:t> </a:t>
            </a:r>
            <a:r>
              <a:rPr kumimoji="1" lang="en-US" altLang="zh-CN" dirty="0"/>
              <a:t>spectrum</a:t>
            </a:r>
            <a:r>
              <a:rPr kumimoji="1" lang="zh-CN" altLang="en-US" dirty="0"/>
              <a:t> </a:t>
            </a:r>
            <a:r>
              <a:rPr kumimoji="1" lang="en-US" altLang="zh-CN" dirty="0"/>
              <a:t>analysis</a:t>
            </a:r>
            <a:r>
              <a:rPr kumimoji="1" lang="zh-CN" altLang="en-US" dirty="0"/>
              <a:t> </a:t>
            </a:r>
            <a:r>
              <a:rPr kumimoji="1" lang="en-US" altLang="zh-CN" dirty="0"/>
              <a:t>show</a:t>
            </a:r>
            <a:r>
              <a:rPr kumimoji="1" lang="zh-CN" altLang="en-US" dirty="0"/>
              <a:t> </a:t>
            </a:r>
            <a:r>
              <a:rPr kumimoji="1" lang="en-US" altLang="zh-CN" dirty="0">
                <a:solidFill>
                  <a:srgbClr val="FF0000"/>
                </a:solidFill>
              </a:rPr>
              <a:t>dimensional</a:t>
            </a:r>
            <a:r>
              <a:rPr kumimoji="1" lang="zh-CN" altLang="en-US" dirty="0">
                <a:solidFill>
                  <a:srgbClr val="FF0000"/>
                </a:solidFill>
              </a:rPr>
              <a:t> </a:t>
            </a:r>
            <a:r>
              <a:rPr kumimoji="1" lang="en-US" altLang="zh-CN" dirty="0">
                <a:solidFill>
                  <a:srgbClr val="FF0000"/>
                </a:solidFill>
              </a:rPr>
              <a:t>collapse</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embeddings</a:t>
            </a:r>
            <a:endParaRPr kumimoji="1" lang="zh-CN" altLang="en-US" dirty="0">
              <a:solidFill>
                <a:srgbClr val="FF0000"/>
              </a:solidFill>
            </a:endParaRPr>
          </a:p>
        </p:txBody>
      </p:sp>
    </p:spTree>
    <p:extLst>
      <p:ext uri="{BB962C8B-B14F-4D97-AF65-F5344CB8AC3E}">
        <p14:creationId xmlns:p14="http://schemas.microsoft.com/office/powerpoint/2010/main" val="283586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9" name="Google Shape;109;p2"/>
          <p:cNvSpPr txBox="1"/>
          <p:nvPr/>
        </p:nvSpPr>
        <p:spPr>
          <a:xfrm>
            <a:off x="476974" y="685750"/>
            <a:ext cx="11018340"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b="1" dirty="0">
                <a:solidFill>
                  <a:srgbClr val="FD0139"/>
                </a:solidFill>
                <a:latin typeface="Arial"/>
                <a:ea typeface="Arial"/>
                <a:cs typeface="Arial"/>
                <a:sym typeface="Arial"/>
              </a:rPr>
              <a:t>C2: Dimensional Collapse - Architecture</a:t>
            </a:r>
            <a:endParaRPr lang="en-US" sz="3400" b="1" dirty="0">
              <a:solidFill>
                <a:srgbClr val="FD0139"/>
              </a:solidFill>
            </a:endParaRPr>
          </a:p>
        </p:txBody>
      </p:sp>
      <p:pic>
        <p:nvPicPr>
          <p:cNvPr id="2" name="Picture 1">
            <a:extLst>
              <a:ext uri="{FF2B5EF4-FFF2-40B4-BE49-F238E27FC236}">
                <a16:creationId xmlns:a16="http://schemas.microsoft.com/office/drawing/2014/main" id="{CC98BE40-CCCA-3382-9EE5-FB0A6351E16C}"/>
              </a:ext>
            </a:extLst>
          </p:cNvPr>
          <p:cNvPicPr>
            <a:picLocks noChangeAspect="1"/>
          </p:cNvPicPr>
          <p:nvPr/>
        </p:nvPicPr>
        <p:blipFill rotWithShape="1">
          <a:blip r:embed="rId3"/>
          <a:srcRect l="59197" t="14863" r="2316" b="19403"/>
          <a:stretch/>
        </p:blipFill>
        <p:spPr>
          <a:xfrm>
            <a:off x="1" y="5445247"/>
            <a:ext cx="3668486" cy="1412753"/>
          </a:xfrm>
          <a:prstGeom prst="rect">
            <a:avLst/>
          </a:prstGeom>
        </p:spPr>
      </p:pic>
      <p:sp>
        <p:nvSpPr>
          <p:cNvPr id="11" name="文本框 10">
            <a:extLst>
              <a:ext uri="{FF2B5EF4-FFF2-40B4-BE49-F238E27FC236}">
                <a16:creationId xmlns:a16="http://schemas.microsoft.com/office/drawing/2014/main" id="{43DEA63F-319B-C6B0-A278-02EE6C5B8223}"/>
              </a:ext>
            </a:extLst>
          </p:cNvPr>
          <p:cNvSpPr txBox="1"/>
          <p:nvPr/>
        </p:nvSpPr>
        <p:spPr>
          <a:xfrm>
            <a:off x="3881535" y="6428792"/>
            <a:ext cx="7946406" cy="307777"/>
          </a:xfrm>
          <a:prstGeom prst="rect">
            <a:avLst/>
          </a:prstGeom>
          <a:noFill/>
        </p:spPr>
        <p:txBody>
          <a:bodyPr wrap="none" rtlCol="0">
            <a:spAutoFit/>
          </a:bodyPr>
          <a:lstStyle/>
          <a:p>
            <a:r>
              <a:rPr kumimoji="1" lang="en-US" altLang="zh-CN" dirty="0">
                <a:solidFill>
                  <a:schemeClr val="bg1">
                    <a:lumMod val="50000"/>
                  </a:schemeClr>
                </a:solidFill>
              </a:rPr>
              <a:t>On the Embedding Collapse when Scaling up Recommendation Models. ICML 2024. Tencent Ads.</a:t>
            </a:r>
            <a:endParaRPr kumimoji="1" lang="zh-CN" altLang="en-US" dirty="0">
              <a:solidFill>
                <a:schemeClr val="bg1">
                  <a:lumMod val="50000"/>
                </a:schemeClr>
              </a:solidFill>
            </a:endParaRPr>
          </a:p>
        </p:txBody>
      </p:sp>
      <p:pic>
        <p:nvPicPr>
          <p:cNvPr id="3" name="图片 2">
            <a:extLst>
              <a:ext uri="{FF2B5EF4-FFF2-40B4-BE49-F238E27FC236}">
                <a16:creationId xmlns:a16="http://schemas.microsoft.com/office/drawing/2014/main" id="{43345B3B-A96A-0AC1-42CE-BBB9B64A2E65}"/>
              </a:ext>
            </a:extLst>
          </p:cNvPr>
          <p:cNvPicPr>
            <a:picLocks noChangeAspect="1"/>
          </p:cNvPicPr>
          <p:nvPr/>
        </p:nvPicPr>
        <p:blipFill>
          <a:blip r:embed="rId4"/>
          <a:stretch>
            <a:fillRect/>
          </a:stretch>
        </p:blipFill>
        <p:spPr>
          <a:xfrm>
            <a:off x="1381924" y="1456572"/>
            <a:ext cx="9428151" cy="3213499"/>
          </a:xfrm>
          <a:prstGeom prst="rect">
            <a:avLst/>
          </a:prstGeom>
        </p:spPr>
      </p:pic>
      <p:sp>
        <p:nvSpPr>
          <p:cNvPr id="4" name="圆角矩形 3">
            <a:extLst>
              <a:ext uri="{FF2B5EF4-FFF2-40B4-BE49-F238E27FC236}">
                <a16:creationId xmlns:a16="http://schemas.microsoft.com/office/drawing/2014/main" id="{C4675886-FC51-4510-EA20-0A186E3F4953}"/>
              </a:ext>
            </a:extLst>
          </p:cNvPr>
          <p:cNvSpPr/>
          <p:nvPr/>
        </p:nvSpPr>
        <p:spPr>
          <a:xfrm>
            <a:off x="2450185" y="4825380"/>
            <a:ext cx="7291629" cy="1007569"/>
          </a:xfrm>
          <a:prstGeom prst="round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rPr>
              <a:t>Instead</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scaling</a:t>
            </a:r>
            <a:r>
              <a:rPr lang="zh-CN" altLang="en-US" dirty="0">
                <a:solidFill>
                  <a:schemeClr val="tx1"/>
                </a:solidFill>
              </a:rPr>
              <a:t> </a:t>
            </a:r>
            <a:r>
              <a:rPr lang="en-US" altLang="zh-CN" dirty="0">
                <a:solidFill>
                  <a:schemeClr val="tx1"/>
                </a:solidFill>
              </a:rPr>
              <a:t>up</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model</a:t>
            </a:r>
            <a:r>
              <a:rPr lang="zh-CN" altLang="en-US" dirty="0">
                <a:solidFill>
                  <a:schemeClr val="tx1"/>
                </a:solidFill>
              </a:rPr>
              <a:t> </a:t>
            </a:r>
            <a:r>
              <a:rPr lang="en-US" altLang="zh-CN" dirty="0">
                <a:solidFill>
                  <a:schemeClr val="tx1"/>
                </a:solidFill>
              </a:rPr>
              <a:t>by</a:t>
            </a:r>
            <a:r>
              <a:rPr lang="zh-CN" altLang="en-US" dirty="0">
                <a:solidFill>
                  <a:schemeClr val="tx1"/>
                </a:solidFill>
              </a:rPr>
              <a:t> </a:t>
            </a:r>
            <a:r>
              <a:rPr lang="en-US" altLang="zh-CN" dirty="0">
                <a:solidFill>
                  <a:schemeClr val="tx1"/>
                </a:solidFill>
              </a:rPr>
              <a:t>enlarging</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embedding</a:t>
            </a:r>
            <a:r>
              <a:rPr lang="zh-CN" altLang="en-US" dirty="0">
                <a:solidFill>
                  <a:schemeClr val="tx1"/>
                </a:solidFill>
              </a:rPr>
              <a:t> </a:t>
            </a:r>
            <a:r>
              <a:rPr lang="en-US" altLang="zh-CN" dirty="0">
                <a:solidFill>
                  <a:schemeClr val="tx1"/>
                </a:solidFill>
              </a:rPr>
              <a:t>dimensions,</a:t>
            </a:r>
            <a:r>
              <a:rPr lang="zh-CN" altLang="en-US" dirty="0">
                <a:solidFill>
                  <a:schemeClr val="tx1"/>
                </a:solidFill>
              </a:rPr>
              <a:t> </a:t>
            </a:r>
            <a:r>
              <a:rPr lang="en-US" altLang="zh-CN" dirty="0">
                <a:solidFill>
                  <a:schemeClr val="tx1"/>
                </a:solidFill>
              </a:rPr>
              <a:t>we</a:t>
            </a:r>
            <a:r>
              <a:rPr lang="zh-CN" altLang="en-US" dirty="0">
                <a:solidFill>
                  <a:schemeClr val="tx1"/>
                </a:solidFill>
              </a:rPr>
              <a:t> </a:t>
            </a:r>
            <a:r>
              <a:rPr lang="en-US" altLang="zh-CN" dirty="0">
                <a:solidFill>
                  <a:schemeClr val="tx1"/>
                </a:solidFill>
              </a:rPr>
              <a:t>scale</a:t>
            </a:r>
            <a:r>
              <a:rPr lang="zh-CN" altLang="en-US" dirty="0">
                <a:solidFill>
                  <a:schemeClr val="tx1"/>
                </a:solidFill>
              </a:rPr>
              <a:t> </a:t>
            </a:r>
            <a:r>
              <a:rPr lang="en-US" altLang="zh-CN" dirty="0">
                <a:solidFill>
                  <a:schemeClr val="tx1"/>
                </a:solidFill>
              </a:rPr>
              <a:t>by</a:t>
            </a:r>
            <a:r>
              <a:rPr lang="zh-CN" altLang="en-US" dirty="0">
                <a:solidFill>
                  <a:schemeClr val="tx1"/>
                </a:solidFill>
              </a:rPr>
              <a:t> </a:t>
            </a:r>
            <a:r>
              <a:rPr lang="en-US" altLang="zh-CN" b="1" dirty="0">
                <a:solidFill>
                  <a:srgbClr val="00B050"/>
                </a:solidFill>
              </a:rPr>
              <a:t>introducing</a:t>
            </a:r>
            <a:r>
              <a:rPr lang="zh-CN" altLang="en-US" b="1" dirty="0">
                <a:solidFill>
                  <a:srgbClr val="00B050"/>
                </a:solidFill>
              </a:rPr>
              <a:t> </a:t>
            </a:r>
            <a:r>
              <a:rPr lang="en-US" altLang="zh-CN" b="1" dirty="0">
                <a:solidFill>
                  <a:srgbClr val="00B050"/>
                </a:solidFill>
              </a:rPr>
              <a:t>more</a:t>
            </a:r>
            <a:r>
              <a:rPr lang="zh-CN" altLang="en-US" b="1" dirty="0">
                <a:solidFill>
                  <a:srgbClr val="00B050"/>
                </a:solidFill>
              </a:rPr>
              <a:t> </a:t>
            </a:r>
            <a:r>
              <a:rPr lang="en-US" altLang="zh-CN" b="1" dirty="0">
                <a:solidFill>
                  <a:srgbClr val="00B050"/>
                </a:solidFill>
              </a:rPr>
              <a:t>embedding</a:t>
            </a:r>
            <a:r>
              <a:rPr lang="zh-CN" altLang="en-US" b="1" dirty="0">
                <a:solidFill>
                  <a:srgbClr val="00B050"/>
                </a:solidFill>
              </a:rPr>
              <a:t> </a:t>
            </a:r>
            <a:r>
              <a:rPr lang="en-US" altLang="zh-CN" b="1" dirty="0">
                <a:solidFill>
                  <a:srgbClr val="00B050"/>
                </a:solidFill>
              </a:rPr>
              <a:t>tables</a:t>
            </a:r>
            <a:r>
              <a:rPr lang="en-US" altLang="zh-CN" b="1" dirty="0">
                <a:solidFill>
                  <a:schemeClr val="tx1"/>
                </a:solidFill>
              </a:rPr>
              <a:t>:</a:t>
            </a:r>
            <a:r>
              <a:rPr lang="zh-CN" altLang="en-US" b="1" dirty="0">
                <a:solidFill>
                  <a:schemeClr val="tx1"/>
                </a:solidFill>
              </a:rPr>
              <a:t> </a:t>
            </a:r>
            <a:r>
              <a:rPr lang="en-US" altLang="zh-CN" dirty="0">
                <a:solidFill>
                  <a:schemeClr val="tx1"/>
                </a:solidFill>
              </a:rPr>
              <a:t>the</a:t>
            </a:r>
            <a:r>
              <a:rPr lang="zh-CN" altLang="en-US" dirty="0">
                <a:solidFill>
                  <a:schemeClr val="tx1"/>
                </a:solidFill>
              </a:rPr>
              <a:t> </a:t>
            </a:r>
            <a:r>
              <a:rPr lang="en-US" altLang="zh-CN" b="1" dirty="0">
                <a:solidFill>
                  <a:srgbClr val="00B050"/>
                </a:solidFill>
              </a:rPr>
              <a:t>Multi-Embedding</a:t>
            </a:r>
            <a:r>
              <a:rPr lang="zh-CN" altLang="en-US" b="1" dirty="0">
                <a:solidFill>
                  <a:srgbClr val="00B050"/>
                </a:solidFill>
              </a:rPr>
              <a:t> </a:t>
            </a:r>
            <a:r>
              <a:rPr lang="en-US" altLang="zh-CN" b="1" dirty="0">
                <a:solidFill>
                  <a:srgbClr val="00B050"/>
                </a:solidFill>
              </a:rPr>
              <a:t>paradigm</a:t>
            </a:r>
            <a:r>
              <a:rPr lang="en-US" altLang="zh-CN" b="1" dirty="0">
                <a:solidFill>
                  <a:schemeClr val="tx1"/>
                </a:solidFill>
              </a:rPr>
              <a:t>.</a:t>
            </a:r>
            <a:endParaRPr kumimoji="1" lang="en-US" altLang="zh-CN" b="1" i="1" dirty="0">
              <a:solidFill>
                <a:schemeClr val="tx1"/>
              </a:solidFill>
            </a:endParaRPr>
          </a:p>
          <a:p>
            <a:pPr marL="285750" indent="-285750">
              <a:buFont typeface="Arial" panose="020B0604020202020204" pitchFamily="34" charset="0"/>
              <a:buChar char="•"/>
            </a:pPr>
            <a:r>
              <a:rPr kumimoji="1" lang="en-US" altLang="zh-CN" b="1" i="1" dirty="0">
                <a:solidFill>
                  <a:srgbClr val="A50200"/>
                </a:solidFill>
              </a:rPr>
              <a:t>Less influenced </a:t>
            </a:r>
            <a:r>
              <a:rPr kumimoji="1" lang="en-US" altLang="zh-CN" dirty="0">
                <a:solidFill>
                  <a:schemeClr val="tx1"/>
                </a:solidFill>
              </a:rPr>
              <a:t>by the interaction-collapse theory and </a:t>
            </a:r>
            <a:r>
              <a:rPr kumimoji="1" lang="en-US" altLang="zh-CN" b="1" i="1" dirty="0">
                <a:solidFill>
                  <a:srgbClr val="A50200"/>
                </a:solidFill>
              </a:rPr>
              <a:t>mitigate embedding collapse</a:t>
            </a:r>
            <a:r>
              <a:rPr kumimoji="1" lang="en-US" altLang="zh-CN" dirty="0">
                <a:solidFill>
                  <a:schemeClr val="tx1"/>
                </a:solidFill>
              </a:rPr>
              <a:t> while </a:t>
            </a:r>
            <a:r>
              <a:rPr kumimoji="1" lang="en-US" altLang="zh-CN" b="1" i="1" dirty="0">
                <a:solidFill>
                  <a:srgbClr val="A50200"/>
                </a:solidFill>
              </a:rPr>
              <a:t>keeping</a:t>
            </a:r>
            <a:r>
              <a:rPr kumimoji="1" lang="en-US" altLang="zh-CN" dirty="0">
                <a:solidFill>
                  <a:schemeClr val="tx1"/>
                </a:solidFill>
              </a:rPr>
              <a:t> the original interaction modules</a:t>
            </a:r>
            <a:endParaRPr kumimoji="1" lang="zh-CN" altLang="en-US" dirty="0">
              <a:solidFill>
                <a:schemeClr val="tx1"/>
              </a:solidFill>
            </a:endParaRPr>
          </a:p>
        </p:txBody>
      </p:sp>
    </p:spTree>
    <p:extLst>
      <p:ext uri="{BB962C8B-B14F-4D97-AF65-F5344CB8AC3E}">
        <p14:creationId xmlns:p14="http://schemas.microsoft.com/office/powerpoint/2010/main" val="3644969015"/>
      </p:ext>
    </p:extLst>
  </p:cSld>
  <p:clrMapOvr>
    <a:masterClrMapping/>
  </p:clrMapOvr>
</p:sld>
</file>

<file path=ppt/theme/theme1.xml><?xml version="1.0" encoding="utf-8"?>
<a:theme xmlns:a="http://schemas.openxmlformats.org/drawingml/2006/main" name="Office Theme">
  <a:themeElements>
    <a:clrScheme name="Theme 21">
      <a:dk1>
        <a:srgbClr val="262626"/>
      </a:dk1>
      <a:lt1>
        <a:srgbClr val="FFFFFF"/>
      </a:lt1>
      <a:dk2>
        <a:srgbClr val="262626"/>
      </a:dk2>
      <a:lt2>
        <a:srgbClr val="FFFFFF"/>
      </a:lt2>
      <a:accent1>
        <a:srgbClr val="FD536D"/>
      </a:accent1>
      <a:accent2>
        <a:srgbClr val="FF8957"/>
      </a:accent2>
      <a:accent3>
        <a:srgbClr val="EED054"/>
      </a:accent3>
      <a:accent4>
        <a:srgbClr val="CAD849"/>
      </a:accent4>
      <a:accent5>
        <a:srgbClr val="00C182"/>
      </a:accent5>
      <a:accent6>
        <a:srgbClr val="429EB0"/>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A03AA40E4C584795B170AC43B403D5" ma:contentTypeVersion="16" ma:contentTypeDescription="Create a new document." ma:contentTypeScope="" ma:versionID="c5e78d06671723f8a6d41e45b2915f87">
  <xsd:schema xmlns:xsd="http://www.w3.org/2001/XMLSchema" xmlns:xs="http://www.w3.org/2001/XMLSchema" xmlns:p="http://schemas.microsoft.com/office/2006/metadata/properties" xmlns:ns2="8d508723-e639-4b93-8253-142cfbeeab1a" xmlns:ns3="70497fb1-53e5-4b98-b708-2626a1213597" targetNamespace="http://schemas.microsoft.com/office/2006/metadata/properties" ma:root="true" ma:fieldsID="499bb88c3a21deabd5534229936fd7b4" ns2:_="" ns3:_="">
    <xsd:import namespace="8d508723-e639-4b93-8253-142cfbeeab1a"/>
    <xsd:import namespace="70497fb1-53e5-4b98-b708-2626a12135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CR" minOccurs="0"/>
                <xsd:element ref="ns2:Test"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08723-e639-4b93-8253-142cfbeeab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a504f05-855e-44fc-8779-c8d1e316033a"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Test" ma:index="21" nillable="true" ma:displayName="Test" ma:default="Test" ma:format="Dropdown" ma:internalName="Tes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497fb1-53e5-4b98-b708-2626a121359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6820dcf-98ee-4535-88ac-553ebe7e82a3}" ma:internalName="TaxCatchAll" ma:showField="CatchAllData" ma:web="70497fb1-53e5-4b98-b708-2626a121359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08723-e639-4b93-8253-142cfbeeab1a">
      <Terms xmlns="http://schemas.microsoft.com/office/infopath/2007/PartnerControls"/>
    </lcf76f155ced4ddcb4097134ff3c332f>
    <TaxCatchAll xmlns="70497fb1-53e5-4b98-b708-2626a1213597" xsi:nil="true"/>
    <Test xmlns="8d508723-e639-4b93-8253-142cfbeeab1a">Test</Test>
  </documentManagement>
</p:properties>
</file>

<file path=customXml/itemProps1.xml><?xml version="1.0" encoding="utf-8"?>
<ds:datastoreItem xmlns:ds="http://schemas.openxmlformats.org/officeDocument/2006/customXml" ds:itemID="{8F1CD581-7C51-4DDE-B698-F448B845D24E}">
  <ds:schemaRefs>
    <ds:schemaRef ds:uri="http://schemas.microsoft.com/sharepoint/v3/contenttype/forms"/>
  </ds:schemaRefs>
</ds:datastoreItem>
</file>

<file path=customXml/itemProps2.xml><?xml version="1.0" encoding="utf-8"?>
<ds:datastoreItem xmlns:ds="http://schemas.openxmlformats.org/officeDocument/2006/customXml" ds:itemID="{B05A2CC6-318A-42F9-B7CE-DEC3F85537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08723-e639-4b93-8253-142cfbeeab1a"/>
    <ds:schemaRef ds:uri="70497fb1-53e5-4b98-b708-2626a12135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60C55-0E31-4D76-9A97-0D069B9EDF57}">
  <ds:schemaRefs>
    <ds:schemaRef ds:uri="http://schemas.microsoft.com/office/2006/metadata/properties"/>
    <ds:schemaRef ds:uri="http://schemas.microsoft.com/office/infopath/2007/PartnerControls"/>
    <ds:schemaRef ds:uri="8d508723-e639-4b93-8253-142cfbeeab1a"/>
    <ds:schemaRef ds:uri="70497fb1-53e5-4b98-b708-2626a1213597"/>
  </ds:schemaRefs>
</ds:datastoreItem>
</file>

<file path=docProps/app.xml><?xml version="1.0" encoding="utf-8"?>
<Properties xmlns="http://schemas.openxmlformats.org/officeDocument/2006/extended-properties" xmlns:vt="http://schemas.openxmlformats.org/officeDocument/2006/docPropsVTypes">
  <TotalTime>17499</TotalTime>
  <Words>2178</Words>
  <Application>Microsoft Macintosh PowerPoint</Application>
  <PresentationFormat>宽屏</PresentationFormat>
  <Paragraphs>236</Paragraphs>
  <Slides>19</Slides>
  <Notes>19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Roboto</vt:lpstr>
      <vt:lpstr>Arial</vt:lpstr>
      <vt:lpstr>Cambria Math</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T172739</cp:lastModifiedBy>
  <cp:revision>13</cp:revision>
  <dcterms:created xsi:type="dcterms:W3CDTF">2019-05-03T11:14:46Z</dcterms:created>
  <dcterms:modified xsi:type="dcterms:W3CDTF">2024-08-27T09:22:37Z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0x01010009A03AA40E4C584795B170AC43B403D5</vt:lpwstr>
  </property>
</Properties>
</file>